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074DC3-ED41-4D98-9961-F8C4FCB4BAE7}" type="datetimeFigureOut">
              <a:rPr lang="fr-FR" smtClean="0"/>
              <a:t>06/09/2017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0F06F1-2B8E-42BA-9221-5B393CEA6F5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8896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AC43F-0DD5-4FB2-96FA-BBB1CEE033B6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40268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AC43F-0DD5-4FB2-96FA-BBB1CEE033B6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40268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AC43F-0DD5-4FB2-96FA-BBB1CEE033B6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4026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D000C-E284-4F27-846F-A58B3E3CE13D}" type="datetimeFigureOut">
              <a:rPr lang="fr-FR" smtClean="0"/>
              <a:t>06/09/2017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3BB51-0284-4ECB-A58A-2DDDA71EB41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5531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D000C-E284-4F27-846F-A58B3E3CE13D}" type="datetimeFigureOut">
              <a:rPr lang="fr-FR" smtClean="0"/>
              <a:t>06/09/2017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3BB51-0284-4ECB-A58A-2DDDA71EB41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5091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D000C-E284-4F27-846F-A58B3E3CE13D}" type="datetimeFigureOut">
              <a:rPr lang="fr-FR" smtClean="0"/>
              <a:t>06/09/2017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3BB51-0284-4ECB-A58A-2DDDA71EB41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1236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D000C-E284-4F27-846F-A58B3E3CE13D}" type="datetimeFigureOut">
              <a:rPr lang="fr-FR" smtClean="0"/>
              <a:t>06/09/2017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3BB51-0284-4ECB-A58A-2DDDA71EB41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7150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D000C-E284-4F27-846F-A58B3E3CE13D}" type="datetimeFigureOut">
              <a:rPr lang="fr-FR" smtClean="0"/>
              <a:t>06/09/2017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3BB51-0284-4ECB-A58A-2DDDA71EB41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06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D000C-E284-4F27-846F-A58B3E3CE13D}" type="datetimeFigureOut">
              <a:rPr lang="fr-FR" smtClean="0"/>
              <a:t>06/09/2017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3BB51-0284-4ECB-A58A-2DDDA71EB41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226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D000C-E284-4F27-846F-A58B3E3CE13D}" type="datetimeFigureOut">
              <a:rPr lang="fr-FR" smtClean="0"/>
              <a:t>06/09/2017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3BB51-0284-4ECB-A58A-2DDDA71EB41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3061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D000C-E284-4F27-846F-A58B3E3CE13D}" type="datetimeFigureOut">
              <a:rPr lang="fr-FR" smtClean="0"/>
              <a:t>06/09/2017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3BB51-0284-4ECB-A58A-2DDDA71EB41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9655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D000C-E284-4F27-846F-A58B3E3CE13D}" type="datetimeFigureOut">
              <a:rPr lang="fr-FR" smtClean="0"/>
              <a:t>06/09/2017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3BB51-0284-4ECB-A58A-2DDDA71EB41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7226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D000C-E284-4F27-846F-A58B3E3CE13D}" type="datetimeFigureOut">
              <a:rPr lang="fr-FR" smtClean="0"/>
              <a:t>06/09/2017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3BB51-0284-4ECB-A58A-2DDDA71EB41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7687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D000C-E284-4F27-846F-A58B3E3CE13D}" type="datetimeFigureOut">
              <a:rPr lang="fr-FR" smtClean="0"/>
              <a:t>06/09/2017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3BB51-0284-4ECB-A58A-2DDDA71EB41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1053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8D000C-E284-4F27-846F-A58B3E3CE13D}" type="datetimeFigureOut">
              <a:rPr lang="fr-FR" smtClean="0"/>
              <a:t>06/09/2017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93BB51-0284-4ECB-A58A-2DDDA71EB41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6142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 flipH="1" flipV="1">
            <a:off x="4283968" y="127999"/>
            <a:ext cx="72008" cy="662473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0504132"/>
              </p:ext>
            </p:extLst>
          </p:nvPr>
        </p:nvGraphicFramePr>
        <p:xfrm>
          <a:off x="47187" y="1196752"/>
          <a:ext cx="4236782" cy="5555588"/>
        </p:xfrm>
        <a:graphic>
          <a:graphicData uri="http://schemas.openxmlformats.org/drawingml/2006/table">
            <a:tbl>
              <a:tblPr/>
              <a:tblGrid>
                <a:gridCol w="2118391"/>
                <a:gridCol w="2118391"/>
              </a:tblGrid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Hello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Bonjour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Good evening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Bonsoir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Goodbye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Au revoir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See you later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A plus tard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Yes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Oui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No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Non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Excuse me!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S'il vous plaît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Thanks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Merci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Thanks a lot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Merci beaucoup !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Thank you for your help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Merci pour votre aide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Don't mention it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Je vous en prie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Ok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D'accord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How much is it?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Quel est le prix s'il vous plaît ?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Sorry!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Pardon !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 don't understand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Je ne comprends pas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 get it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J'ai compris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 don't know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Je ne sais pas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Forbidden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Interdit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Excuse me, where are the toilets?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Où sont les toilettes s'il vous plaît ?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Happy New Year!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Bonne année !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Happy birthday!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Bon anniversaire !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Happy holiday!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Joyeuses fêtes !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Congratulations!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Félicitations !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13313" name="Picture 1" descr="C:\Users\Optiplex\Downloads\French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368143"/>
            <a:ext cx="720432" cy="480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72702"/>
              </p:ext>
            </p:extLst>
          </p:nvPr>
        </p:nvGraphicFramePr>
        <p:xfrm>
          <a:off x="4499992" y="1091255"/>
          <a:ext cx="4482384" cy="5661480"/>
        </p:xfrm>
        <a:graphic>
          <a:graphicData uri="http://schemas.openxmlformats.org/drawingml/2006/table">
            <a:tbl>
              <a:tblPr/>
              <a:tblGrid>
                <a:gridCol w="2241192"/>
                <a:gridCol w="2241192"/>
              </a:tblGrid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Hello. How are you?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Bonjour. Comment vas-tu 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Hello. I'm fine, thank you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Bonjour. Ça va bien merci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Do you speak French?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Est-ce que tu parles français 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No, I don't speak French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Non, je ne parle pas français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Only a little bit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Seulement un petit peu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Where do you come from?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De quel pays viens-tu 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What is your nationality?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Quelle est ta nationalité 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 am English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Je suis anglaise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And you, do you live here?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Et toi, tu vis ici 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Yes, I live here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Oui, j'habite ici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My name is Sarah, what's your name?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Je m'appelle Sarah, et toi 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Julian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Julien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What are you doing here?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Qu'est-ce que tu fais ici 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 am on holiday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Je suis en vacances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We are on holiday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Nous sommes en vacances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I am on a business trip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Je suis en voyage d'affaire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 work here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Je travaille ici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We work here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Nous travaillons ici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50705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Where are the good places to go out and eat?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Quels sont les bons endroits pour manger 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Is there a museum in the neighbourhood?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Est-ce qu'il y a un musée à côté d'ici 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50705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Where could I get an internet connection?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Où est-ce que je pourrais me connecter à Internet 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8" name="Picture 1" descr="C:\Users\Optiplex\Downloads\French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368143"/>
            <a:ext cx="720432" cy="480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31463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 flipH="1" flipV="1">
            <a:off x="4283968" y="127999"/>
            <a:ext cx="72008" cy="662473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256365"/>
              </p:ext>
            </p:extLst>
          </p:nvPr>
        </p:nvGraphicFramePr>
        <p:xfrm>
          <a:off x="107505" y="1014239"/>
          <a:ext cx="4176464" cy="5738496"/>
        </p:xfrm>
        <a:graphic>
          <a:graphicData uri="http://schemas.openxmlformats.org/drawingml/2006/table">
            <a:tbl>
              <a:tblPr/>
              <a:tblGrid>
                <a:gridCol w="2088232"/>
                <a:gridCol w="2088232"/>
              </a:tblGrid>
              <a:tr h="188582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Hello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Chào Em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582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Good </a:t>
                      </a:r>
                      <a:r>
                        <a:rPr lang="fr-FR" sz="1200" dirty="0" err="1">
                          <a:effectLst/>
                        </a:rPr>
                        <a:t>evening</a:t>
                      </a:r>
                      <a:endParaRPr lang="fr-FR" sz="1200" dirty="0">
                        <a:effectLst/>
                      </a:endParaRP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effectLst/>
                        </a:rPr>
                        <a:t>Chào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Em</a:t>
                      </a:r>
                      <a:endParaRPr lang="fr-FR" sz="1200" dirty="0">
                        <a:effectLst/>
                      </a:endParaRP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582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Goodbye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Chào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582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effectLst/>
                        </a:rPr>
                        <a:t>See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you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later</a:t>
                      </a:r>
                      <a:endParaRPr lang="fr-FR" sz="1200" dirty="0">
                        <a:effectLst/>
                      </a:endParaRP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Gặp lại sau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582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effectLst/>
                        </a:rPr>
                        <a:t>Yes</a:t>
                      </a:r>
                      <a:endParaRPr lang="fr-FR" sz="1200" dirty="0">
                        <a:effectLst/>
                      </a:endParaRP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effectLst/>
                        </a:rPr>
                        <a:t>Có</a:t>
                      </a:r>
                      <a:endParaRPr lang="fr-FR" sz="1200" dirty="0">
                        <a:effectLst/>
                      </a:endParaRP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582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No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Không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582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Excuse me!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200">
                          <a:effectLst/>
                        </a:rPr>
                        <a:t>Anh ơi !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582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Excuse me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200">
                          <a:effectLst/>
                        </a:rPr>
                        <a:t>Em ơi !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58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Thanks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200" dirty="0">
                          <a:effectLst/>
                        </a:rPr>
                        <a:t>Cám ơn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58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Thanks a lot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200" dirty="0">
                          <a:effectLst/>
                        </a:rPr>
                        <a:t>Cám ơn nhiều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582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Thank you for your help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200">
                          <a:effectLst/>
                        </a:rPr>
                        <a:t>Cám ơn vì đã giúp đỡ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58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Don't mention it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effectLst/>
                        </a:rPr>
                        <a:t>Không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có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gì</a:t>
                      </a:r>
                      <a:endParaRPr lang="fr-FR" sz="1200" dirty="0">
                        <a:effectLst/>
                      </a:endParaRP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58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Ok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effectLst/>
                        </a:rPr>
                        <a:t>Đồng</a:t>
                      </a:r>
                      <a:r>
                        <a:rPr lang="fr-FR" sz="1200" dirty="0">
                          <a:effectLst/>
                        </a:rPr>
                        <a:t> ý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58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How much is it?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Bao </a:t>
                      </a:r>
                      <a:r>
                        <a:rPr lang="fr-FR" sz="1200" dirty="0" err="1">
                          <a:effectLst/>
                        </a:rPr>
                        <a:t>nhiêu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tiền</a:t>
                      </a:r>
                      <a:r>
                        <a:rPr lang="fr-FR" sz="1200" dirty="0">
                          <a:effectLst/>
                        </a:rPr>
                        <a:t>?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58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Sorry!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effectLst/>
                        </a:rPr>
                        <a:t>Xin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lỗi</a:t>
                      </a:r>
                      <a:endParaRPr lang="fr-FR" sz="1200" dirty="0">
                        <a:effectLst/>
                      </a:endParaRP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58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 don't understand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effectLst/>
                        </a:rPr>
                        <a:t>Tôi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không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hiểu</a:t>
                      </a:r>
                      <a:endParaRPr lang="fr-FR" sz="1200" dirty="0">
                        <a:effectLst/>
                      </a:endParaRP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58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 get it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effectLst/>
                        </a:rPr>
                        <a:t>Tôi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hiểu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rồi</a:t>
                      </a:r>
                      <a:endParaRPr lang="fr-FR" sz="1200" dirty="0">
                        <a:effectLst/>
                      </a:endParaRP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58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 don't know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effectLst/>
                        </a:rPr>
                        <a:t>Tôi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không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biết</a:t>
                      </a:r>
                      <a:endParaRPr lang="fr-FR" sz="1200" dirty="0">
                        <a:effectLst/>
                      </a:endParaRP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58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Forbidden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effectLst/>
                        </a:rPr>
                        <a:t>Bị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cấm</a:t>
                      </a:r>
                      <a:endParaRPr lang="fr-FR" sz="1200" dirty="0">
                        <a:effectLst/>
                      </a:endParaRP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582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Excuse me, where are the toilets?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200" dirty="0">
                          <a:effectLst/>
                        </a:rPr>
                        <a:t>Xin lỗi, nhà vệ sinh ở đâu?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58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Happy New Year!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200" dirty="0">
                          <a:effectLst/>
                        </a:rPr>
                        <a:t>Chúc mừng năm mới !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58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Happy birthday!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effectLst/>
                        </a:rPr>
                        <a:t>Chúc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mừng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sinh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nhật</a:t>
                      </a:r>
                      <a:r>
                        <a:rPr lang="fr-FR" sz="1200" dirty="0">
                          <a:effectLst/>
                        </a:rPr>
                        <a:t> !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58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Happy holiday!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effectLst/>
                        </a:rPr>
                        <a:t>Nghỉ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lễ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vui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vẻ</a:t>
                      </a:r>
                      <a:r>
                        <a:rPr lang="fr-FR" sz="1200" dirty="0">
                          <a:effectLst/>
                        </a:rPr>
                        <a:t> !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58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Congratulations!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effectLst/>
                        </a:rPr>
                        <a:t>Chúc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mừng</a:t>
                      </a:r>
                      <a:r>
                        <a:rPr lang="fr-FR" sz="1200" dirty="0">
                          <a:effectLst/>
                        </a:rPr>
                        <a:t> !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17410" name="Picture 2" descr="See original ima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60648"/>
            <a:ext cx="720080" cy="480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2484545"/>
              </p:ext>
            </p:extLst>
          </p:nvPr>
        </p:nvGraphicFramePr>
        <p:xfrm>
          <a:off x="4572000" y="789467"/>
          <a:ext cx="4339138" cy="5992422"/>
        </p:xfrm>
        <a:graphic>
          <a:graphicData uri="http://schemas.openxmlformats.org/drawingml/2006/table">
            <a:tbl>
              <a:tblPr/>
              <a:tblGrid>
                <a:gridCol w="2169569"/>
                <a:gridCol w="2169569"/>
              </a:tblGrid>
              <a:tr h="194859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Hello. How are you?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Xin chào. Dạo này em thế nào?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4859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Hello. I'm fine, thank you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200">
                          <a:effectLst/>
                        </a:rPr>
                        <a:t>Xin chào. Em vẫn khỏe, cám ơn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39497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Do you speak Vietnamese?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Bạn có nói tiếng Việt không? - </a:t>
                      </a:r>
                      <a:r>
                        <a:rPr lang="fr-FR" sz="1200" i="1">
                          <a:effectLst/>
                        </a:rPr>
                        <a:t>Bạn có nói tiếng Lít-va không?</a:t>
                      </a:r>
                      <a:endParaRPr lang="fr-FR" sz="1200">
                        <a:effectLst/>
                      </a:endParaRP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4859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No, I don't speak Vietnamese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Không, tôi không nói tiếng Việt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4859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Only a little bit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Một chút thôi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4859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Where do you come from?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200">
                          <a:effectLst/>
                        </a:rPr>
                        <a:t>Em đến từ đâu?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4859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What is your nationality?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200">
                          <a:effectLst/>
                        </a:rPr>
                        <a:t>Em là người nước nào?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4859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 am English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200">
                          <a:effectLst/>
                        </a:rPr>
                        <a:t>Tôi là người Anh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4859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And you, do you live here?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200">
                          <a:effectLst/>
                        </a:rPr>
                        <a:t>Còn anh, anh sống ở đây à?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4859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Yes, I live here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200">
                          <a:effectLst/>
                        </a:rPr>
                        <a:t>Ừ, anh sống ở đây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4859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My name is Sarah, what's your name?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Em tên là Sarah, còn anh?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4859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Julian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Julien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4859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What are you doing here?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200">
                          <a:effectLst/>
                        </a:rPr>
                        <a:t>Bạn làm gì ở đây?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4859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 am on holiday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200">
                          <a:effectLst/>
                        </a:rPr>
                        <a:t>Em đang được nghỉ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4859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We are on holiday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200">
                          <a:effectLst/>
                        </a:rPr>
                        <a:t>Bọn em đang được nghỉ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4859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I am on a business trip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>
                          <a:effectLst/>
                        </a:rPr>
                        <a:t>Em đang đi công tác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4859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 work here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>
                          <a:effectLst/>
                        </a:rPr>
                        <a:t>Em làm việc ở đây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4859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We work here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200">
                          <a:effectLst/>
                        </a:rPr>
                        <a:t>Bọn em làm việc ở đây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39497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Where are the good places to go out and eat?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200">
                          <a:effectLst/>
                        </a:rPr>
                        <a:t>Quanh đây có những quán nào ngon ?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4859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Is there a museum in the neighbourhood?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200">
                          <a:effectLst/>
                        </a:rPr>
                        <a:t>Có bảo tàng nào ở gần đây không?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39497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Where could I get an internet connection?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200" dirty="0">
                          <a:effectLst/>
                        </a:rPr>
                        <a:t>Tôi có thể dùng Internet ở đâu?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97264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1955416"/>
              </p:ext>
            </p:extLst>
          </p:nvPr>
        </p:nvGraphicFramePr>
        <p:xfrm>
          <a:off x="0" y="764704"/>
          <a:ext cx="4283968" cy="6062314"/>
        </p:xfrm>
        <a:graphic>
          <a:graphicData uri="http://schemas.openxmlformats.org/drawingml/2006/table">
            <a:tbl>
              <a:tblPr/>
              <a:tblGrid>
                <a:gridCol w="2141984"/>
                <a:gridCol w="2141984"/>
              </a:tblGrid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effectLst/>
                        </a:rPr>
                        <a:t>Hello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i-IN" sz="1100">
                          <a:effectLst/>
                        </a:rPr>
                        <a:t>नमस्ते - </a:t>
                      </a:r>
                      <a:r>
                        <a:rPr lang="fr-FR" sz="1100" i="1">
                          <a:effectLst/>
                        </a:rPr>
                        <a:t>Namastē</a:t>
                      </a:r>
                      <a:endParaRPr lang="fr-FR" sz="110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effectLst/>
                        </a:rPr>
                        <a:t>Good </a:t>
                      </a:r>
                      <a:r>
                        <a:rPr lang="fr-FR" sz="1100" dirty="0" err="1">
                          <a:effectLst/>
                        </a:rPr>
                        <a:t>evening</a:t>
                      </a:r>
                      <a:endParaRPr lang="fr-FR" sz="1100" dirty="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i-IN" sz="1100">
                          <a:effectLst/>
                        </a:rPr>
                        <a:t>नमस्ते - </a:t>
                      </a:r>
                      <a:r>
                        <a:rPr lang="fr-FR" sz="1100" i="1">
                          <a:effectLst/>
                        </a:rPr>
                        <a:t>Namastē</a:t>
                      </a:r>
                      <a:endParaRPr lang="fr-FR" sz="110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effectLst/>
                        </a:rPr>
                        <a:t>Goodbye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i-IN" sz="1100">
                          <a:effectLst/>
                        </a:rPr>
                        <a:t>फिर मिलेंगे - </a:t>
                      </a:r>
                      <a:r>
                        <a:rPr lang="fr-FR" sz="1100" i="1">
                          <a:effectLst/>
                        </a:rPr>
                        <a:t>Phir milēṅgē</a:t>
                      </a:r>
                      <a:endParaRPr lang="fr-FR" sz="110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err="1">
                          <a:effectLst/>
                        </a:rPr>
                        <a:t>See</a:t>
                      </a:r>
                      <a:r>
                        <a:rPr lang="fr-FR" sz="1100" dirty="0">
                          <a:effectLst/>
                        </a:rPr>
                        <a:t> </a:t>
                      </a:r>
                      <a:r>
                        <a:rPr lang="fr-FR" sz="1100" dirty="0" err="1">
                          <a:effectLst/>
                        </a:rPr>
                        <a:t>you</a:t>
                      </a:r>
                      <a:r>
                        <a:rPr lang="fr-FR" sz="1100" dirty="0">
                          <a:effectLst/>
                        </a:rPr>
                        <a:t> </a:t>
                      </a:r>
                      <a:r>
                        <a:rPr lang="fr-FR" sz="1100" dirty="0" err="1">
                          <a:effectLst/>
                        </a:rPr>
                        <a:t>later</a:t>
                      </a:r>
                      <a:endParaRPr lang="fr-FR" sz="1100" dirty="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i-IN" sz="1100">
                          <a:effectLst/>
                        </a:rPr>
                        <a:t>फिर मिलेंगे - </a:t>
                      </a:r>
                      <a:r>
                        <a:rPr lang="fr-FR" sz="1100" i="1">
                          <a:effectLst/>
                        </a:rPr>
                        <a:t>Phir milēṅgē</a:t>
                      </a:r>
                      <a:endParaRPr lang="fr-FR" sz="110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err="1">
                          <a:effectLst/>
                        </a:rPr>
                        <a:t>Yes</a:t>
                      </a:r>
                      <a:endParaRPr lang="fr-FR" sz="1100" dirty="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i-IN" sz="1100">
                          <a:effectLst/>
                        </a:rPr>
                        <a:t>हाँ - </a:t>
                      </a:r>
                      <a:r>
                        <a:rPr lang="fr-FR" sz="1100" i="1">
                          <a:effectLst/>
                        </a:rPr>
                        <a:t>Hām̐</a:t>
                      </a:r>
                      <a:endParaRPr lang="fr-FR" sz="110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No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i-IN" sz="1100">
                          <a:effectLst/>
                        </a:rPr>
                        <a:t>नहीं - </a:t>
                      </a:r>
                      <a:r>
                        <a:rPr lang="fr-FR" sz="1100" i="1">
                          <a:effectLst/>
                        </a:rPr>
                        <a:t>Nahīṁ</a:t>
                      </a:r>
                      <a:endParaRPr lang="fr-FR" sz="110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Excuse me!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i-IN" sz="1100" dirty="0">
                          <a:effectLst/>
                        </a:rPr>
                        <a:t>सुनिए - </a:t>
                      </a:r>
                      <a:r>
                        <a:rPr lang="fr-FR" sz="1100" i="1" dirty="0" err="1">
                          <a:effectLst/>
                        </a:rPr>
                        <a:t>Suni'ē</a:t>
                      </a:r>
                      <a:endParaRPr lang="fr-FR" sz="1100" dirty="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Excuse me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i-IN" sz="1100">
                          <a:effectLst/>
                        </a:rPr>
                        <a:t>माफ़ कीजिए - </a:t>
                      </a:r>
                      <a:r>
                        <a:rPr lang="fr-FR" sz="1100" i="1">
                          <a:effectLst/>
                        </a:rPr>
                        <a:t>Māfa kīji'ē</a:t>
                      </a:r>
                      <a:endParaRPr lang="fr-FR" sz="110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Thanks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i-IN" sz="1100">
                          <a:effectLst/>
                        </a:rPr>
                        <a:t>शुक्रिया - </a:t>
                      </a:r>
                      <a:r>
                        <a:rPr lang="fr-FR" sz="1100" i="1">
                          <a:effectLst/>
                        </a:rPr>
                        <a:t>Śhukriyā</a:t>
                      </a:r>
                      <a:endParaRPr lang="fr-FR" sz="110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Thanks a lot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i-IN" sz="1100">
                          <a:effectLst/>
                        </a:rPr>
                        <a:t>शुक्रिया - </a:t>
                      </a:r>
                      <a:r>
                        <a:rPr lang="fr-FR" sz="1100" i="1">
                          <a:effectLst/>
                        </a:rPr>
                        <a:t>Śhukriyā</a:t>
                      </a:r>
                      <a:endParaRPr lang="fr-FR" sz="110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03647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Thank you for your help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i-IN" sz="1100" dirty="0">
                          <a:effectLst/>
                        </a:rPr>
                        <a:t>मदद के लिए शुक्रिया - </a:t>
                      </a:r>
                      <a:r>
                        <a:rPr lang="fr-FR" sz="1100" i="1" dirty="0" err="1">
                          <a:effectLst/>
                        </a:rPr>
                        <a:t>Madad</a:t>
                      </a:r>
                      <a:r>
                        <a:rPr lang="fr-FR" sz="1100" i="1" dirty="0">
                          <a:effectLst/>
                        </a:rPr>
                        <a:t> </a:t>
                      </a:r>
                      <a:r>
                        <a:rPr lang="fr-FR" sz="1100" i="1" dirty="0" err="1">
                          <a:effectLst/>
                        </a:rPr>
                        <a:t>kē</a:t>
                      </a:r>
                      <a:r>
                        <a:rPr lang="fr-FR" sz="1100" i="1" dirty="0">
                          <a:effectLst/>
                        </a:rPr>
                        <a:t> </a:t>
                      </a:r>
                      <a:r>
                        <a:rPr lang="fr-FR" sz="1100" i="1" dirty="0" err="1">
                          <a:effectLst/>
                        </a:rPr>
                        <a:t>li'ē</a:t>
                      </a:r>
                      <a:r>
                        <a:rPr lang="fr-FR" sz="1100" i="1" dirty="0">
                          <a:effectLst/>
                        </a:rPr>
                        <a:t> </a:t>
                      </a:r>
                      <a:r>
                        <a:rPr lang="fr-FR" sz="1100" i="1" dirty="0" err="1">
                          <a:effectLst/>
                        </a:rPr>
                        <a:t>śhukriyā</a:t>
                      </a:r>
                      <a:endParaRPr lang="fr-FR" sz="1100" dirty="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Don't mention it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i-IN" sz="1100">
                          <a:effectLst/>
                        </a:rPr>
                        <a:t>कृपया - </a:t>
                      </a:r>
                      <a:r>
                        <a:rPr lang="fr-FR" sz="1100" i="1">
                          <a:effectLst/>
                        </a:rPr>
                        <a:t>Krḁpayā</a:t>
                      </a:r>
                      <a:endParaRPr lang="fr-FR" sz="110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Ok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i-IN" sz="1100" dirty="0">
                          <a:effectLst/>
                        </a:rPr>
                        <a:t>ठीक है - </a:t>
                      </a:r>
                      <a:r>
                        <a:rPr lang="fr-FR" sz="1100" i="1" dirty="0" err="1">
                          <a:effectLst/>
                        </a:rPr>
                        <a:t>Ṭhīk</a:t>
                      </a:r>
                      <a:r>
                        <a:rPr lang="fr-FR" sz="1100" i="1" dirty="0">
                          <a:effectLst/>
                        </a:rPr>
                        <a:t> </a:t>
                      </a:r>
                      <a:r>
                        <a:rPr lang="fr-FR" sz="1100" i="1" dirty="0" err="1">
                          <a:effectLst/>
                        </a:rPr>
                        <a:t>hai</a:t>
                      </a:r>
                      <a:endParaRPr lang="fr-FR" sz="1100" dirty="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03647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How much is it?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i-IN" sz="1100" dirty="0">
                          <a:effectLst/>
                        </a:rPr>
                        <a:t>इसकी कीमत क्या है? - </a:t>
                      </a:r>
                      <a:r>
                        <a:rPr lang="fr-FR" sz="1100" i="1" dirty="0" err="1">
                          <a:effectLst/>
                        </a:rPr>
                        <a:t>Iskī</a:t>
                      </a:r>
                      <a:r>
                        <a:rPr lang="fr-FR" sz="1100" i="1" dirty="0">
                          <a:effectLst/>
                        </a:rPr>
                        <a:t> </a:t>
                      </a:r>
                      <a:r>
                        <a:rPr lang="fr-FR" sz="1100" i="1" dirty="0" err="1">
                          <a:effectLst/>
                        </a:rPr>
                        <a:t>kīmat</a:t>
                      </a:r>
                      <a:r>
                        <a:rPr lang="fr-FR" sz="1100" i="1" dirty="0">
                          <a:effectLst/>
                        </a:rPr>
                        <a:t> </a:t>
                      </a:r>
                      <a:r>
                        <a:rPr lang="fr-FR" sz="1100" i="1" dirty="0" err="1">
                          <a:effectLst/>
                        </a:rPr>
                        <a:t>kyā</a:t>
                      </a:r>
                      <a:r>
                        <a:rPr lang="fr-FR" sz="1100" i="1" dirty="0">
                          <a:effectLst/>
                        </a:rPr>
                        <a:t> </a:t>
                      </a:r>
                      <a:r>
                        <a:rPr lang="fr-FR" sz="1100" i="1" dirty="0" err="1">
                          <a:effectLst/>
                        </a:rPr>
                        <a:t>hai</a:t>
                      </a:r>
                      <a:r>
                        <a:rPr lang="fr-FR" sz="1100" i="1" dirty="0">
                          <a:effectLst/>
                        </a:rPr>
                        <a:t>?</a:t>
                      </a:r>
                      <a:endParaRPr lang="fr-FR" sz="1100" dirty="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Sorry!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i-IN" sz="1100" dirty="0">
                          <a:effectLst/>
                        </a:rPr>
                        <a:t>माफ़ कीजिए - </a:t>
                      </a:r>
                      <a:r>
                        <a:rPr lang="fr-FR" sz="1100" i="1" dirty="0" err="1">
                          <a:effectLst/>
                        </a:rPr>
                        <a:t>Māf</a:t>
                      </a:r>
                      <a:r>
                        <a:rPr lang="fr-FR" sz="1100" i="1" dirty="0">
                          <a:effectLst/>
                        </a:rPr>
                        <a:t> </a:t>
                      </a:r>
                      <a:r>
                        <a:rPr lang="fr-FR" sz="1100" i="1" dirty="0" err="1">
                          <a:effectLst/>
                        </a:rPr>
                        <a:t>kīji'ē</a:t>
                      </a:r>
                      <a:endParaRPr lang="fr-FR" sz="1100" dirty="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03647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I don't understand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i-IN" sz="1100" dirty="0">
                          <a:effectLst/>
                        </a:rPr>
                        <a:t>मेरी समझ में नहीं आ रहा है - </a:t>
                      </a:r>
                      <a:r>
                        <a:rPr lang="fr-FR" sz="1100" i="1" dirty="0" err="1">
                          <a:effectLst/>
                        </a:rPr>
                        <a:t>Mērī</a:t>
                      </a:r>
                      <a:r>
                        <a:rPr lang="fr-FR" sz="1100" i="1" dirty="0">
                          <a:effectLst/>
                        </a:rPr>
                        <a:t> </a:t>
                      </a:r>
                      <a:r>
                        <a:rPr lang="fr-FR" sz="1100" i="1" dirty="0" err="1">
                          <a:effectLst/>
                        </a:rPr>
                        <a:t>samajh</a:t>
                      </a:r>
                      <a:r>
                        <a:rPr lang="fr-FR" sz="1100" i="1" dirty="0">
                          <a:effectLst/>
                        </a:rPr>
                        <a:t> </a:t>
                      </a:r>
                      <a:r>
                        <a:rPr lang="fr-FR" sz="1100" i="1" dirty="0" err="1">
                          <a:effectLst/>
                        </a:rPr>
                        <a:t>mēṁ</a:t>
                      </a:r>
                      <a:r>
                        <a:rPr lang="fr-FR" sz="1100" i="1" dirty="0">
                          <a:effectLst/>
                        </a:rPr>
                        <a:t> </a:t>
                      </a:r>
                      <a:r>
                        <a:rPr lang="fr-FR" sz="1100" i="1" dirty="0" err="1">
                          <a:effectLst/>
                        </a:rPr>
                        <a:t>nahīṁ</a:t>
                      </a:r>
                      <a:r>
                        <a:rPr lang="fr-FR" sz="1100" i="1" dirty="0">
                          <a:effectLst/>
                        </a:rPr>
                        <a:t> ā </a:t>
                      </a:r>
                      <a:r>
                        <a:rPr lang="fr-FR" sz="1100" i="1" dirty="0" err="1">
                          <a:effectLst/>
                        </a:rPr>
                        <a:t>rahā</a:t>
                      </a:r>
                      <a:r>
                        <a:rPr lang="fr-FR" sz="1100" i="1" dirty="0">
                          <a:effectLst/>
                        </a:rPr>
                        <a:t> </a:t>
                      </a:r>
                      <a:r>
                        <a:rPr lang="fr-FR" sz="1100" i="1" dirty="0" err="1">
                          <a:effectLst/>
                        </a:rPr>
                        <a:t>hai</a:t>
                      </a:r>
                      <a:endParaRPr lang="fr-FR" sz="1100" dirty="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I get it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i-IN" sz="1100" dirty="0">
                          <a:effectLst/>
                        </a:rPr>
                        <a:t>मैं समझ गयी - </a:t>
                      </a:r>
                      <a:r>
                        <a:rPr lang="fr-FR" sz="1100" i="1" dirty="0" err="1">
                          <a:effectLst/>
                        </a:rPr>
                        <a:t>Maiṁ</a:t>
                      </a:r>
                      <a:r>
                        <a:rPr lang="fr-FR" sz="1100" i="1" dirty="0">
                          <a:effectLst/>
                        </a:rPr>
                        <a:t> </a:t>
                      </a:r>
                      <a:r>
                        <a:rPr lang="fr-FR" sz="1100" i="1" dirty="0" err="1">
                          <a:effectLst/>
                        </a:rPr>
                        <a:t>samajh</a:t>
                      </a:r>
                      <a:r>
                        <a:rPr lang="fr-FR" sz="1100" i="1" dirty="0">
                          <a:effectLst/>
                        </a:rPr>
                        <a:t> </a:t>
                      </a:r>
                      <a:r>
                        <a:rPr lang="fr-FR" sz="1100" i="1" dirty="0" err="1">
                          <a:effectLst/>
                        </a:rPr>
                        <a:t>gayī</a:t>
                      </a:r>
                      <a:endParaRPr lang="fr-FR" sz="1100" dirty="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I don't know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i-IN" sz="1100">
                          <a:effectLst/>
                        </a:rPr>
                        <a:t>मुझे नहीं पता - </a:t>
                      </a:r>
                      <a:r>
                        <a:rPr lang="fr-FR" sz="1100" i="1">
                          <a:effectLst/>
                        </a:rPr>
                        <a:t>Mujhē nahīṁ patā</a:t>
                      </a:r>
                      <a:endParaRPr lang="fr-FR" sz="110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Forbidden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i-IN" sz="1100" dirty="0">
                          <a:effectLst/>
                        </a:rPr>
                        <a:t>मना है - </a:t>
                      </a:r>
                      <a:r>
                        <a:rPr lang="fr-FR" sz="1100" i="1" dirty="0" err="1">
                          <a:effectLst/>
                        </a:rPr>
                        <a:t>Manā</a:t>
                      </a:r>
                      <a:r>
                        <a:rPr lang="fr-FR" sz="1100" i="1" dirty="0">
                          <a:effectLst/>
                        </a:rPr>
                        <a:t> </a:t>
                      </a:r>
                      <a:r>
                        <a:rPr lang="fr-FR" sz="1100" i="1" dirty="0" err="1">
                          <a:effectLst/>
                        </a:rPr>
                        <a:t>hai</a:t>
                      </a:r>
                      <a:endParaRPr lang="fr-FR" sz="1100" dirty="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Excuse me, where are the toilets?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i-IN" sz="1100" dirty="0">
                          <a:effectLst/>
                        </a:rPr>
                        <a:t>शौचालय कहाँ है - </a:t>
                      </a:r>
                      <a:r>
                        <a:rPr lang="fr-FR" sz="1100" i="1" dirty="0" err="1">
                          <a:effectLst/>
                        </a:rPr>
                        <a:t>Śaucālay</a:t>
                      </a:r>
                      <a:r>
                        <a:rPr lang="fr-FR" sz="1100" i="1" dirty="0">
                          <a:effectLst/>
                        </a:rPr>
                        <a:t> </a:t>
                      </a:r>
                      <a:r>
                        <a:rPr lang="fr-FR" sz="1100" i="1" dirty="0" err="1">
                          <a:effectLst/>
                        </a:rPr>
                        <a:t>kahām</a:t>
                      </a:r>
                      <a:r>
                        <a:rPr lang="fr-FR" sz="1100" i="1" dirty="0">
                          <a:effectLst/>
                        </a:rPr>
                        <a:t>̐ </a:t>
                      </a:r>
                      <a:r>
                        <a:rPr lang="fr-FR" sz="1100" i="1" dirty="0" err="1">
                          <a:effectLst/>
                        </a:rPr>
                        <a:t>hai</a:t>
                      </a:r>
                      <a:endParaRPr lang="fr-FR" sz="1100" dirty="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03647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Happy New Year!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i-IN" sz="1100" dirty="0">
                          <a:effectLst/>
                        </a:rPr>
                        <a:t>नए वर्ष की शुभकामनाएँ - </a:t>
                      </a:r>
                      <a:r>
                        <a:rPr lang="fr-FR" sz="1100" i="1" dirty="0" err="1">
                          <a:effectLst/>
                        </a:rPr>
                        <a:t>Na'ē</a:t>
                      </a:r>
                      <a:r>
                        <a:rPr lang="fr-FR" sz="1100" i="1" dirty="0">
                          <a:effectLst/>
                        </a:rPr>
                        <a:t> </a:t>
                      </a:r>
                      <a:r>
                        <a:rPr lang="fr-FR" sz="1100" i="1" dirty="0" err="1">
                          <a:effectLst/>
                        </a:rPr>
                        <a:t>varṣ</a:t>
                      </a:r>
                      <a:r>
                        <a:rPr lang="fr-FR" sz="1100" i="1" dirty="0">
                          <a:effectLst/>
                        </a:rPr>
                        <a:t> </a:t>
                      </a:r>
                      <a:r>
                        <a:rPr lang="fr-FR" sz="1100" i="1" dirty="0" err="1">
                          <a:effectLst/>
                        </a:rPr>
                        <a:t>kī</a:t>
                      </a:r>
                      <a:r>
                        <a:rPr lang="fr-FR" sz="1100" i="1" dirty="0">
                          <a:effectLst/>
                        </a:rPr>
                        <a:t> </a:t>
                      </a:r>
                      <a:r>
                        <a:rPr lang="fr-FR" sz="1100" i="1" dirty="0" err="1">
                          <a:effectLst/>
                        </a:rPr>
                        <a:t>śubhkāmnā'ēm</a:t>
                      </a:r>
                      <a:r>
                        <a:rPr lang="fr-FR" sz="1100" i="1" dirty="0">
                          <a:effectLst/>
                        </a:rPr>
                        <a:t>̐</a:t>
                      </a:r>
                      <a:endParaRPr lang="fr-FR" sz="1100" dirty="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Happy birthday!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i-IN" sz="1100" dirty="0">
                          <a:effectLst/>
                        </a:rPr>
                        <a:t>सालगिरह मुबारक - </a:t>
                      </a:r>
                      <a:r>
                        <a:rPr lang="fr-FR" sz="1100" i="1" dirty="0" err="1">
                          <a:effectLst/>
                        </a:rPr>
                        <a:t>Sālgirah</a:t>
                      </a:r>
                      <a:r>
                        <a:rPr lang="fr-FR" sz="1100" i="1" dirty="0">
                          <a:effectLst/>
                        </a:rPr>
                        <a:t> </a:t>
                      </a:r>
                      <a:r>
                        <a:rPr lang="fr-FR" sz="1100" i="1" dirty="0" err="1">
                          <a:effectLst/>
                        </a:rPr>
                        <a:t>mubārak</a:t>
                      </a:r>
                      <a:endParaRPr lang="fr-FR" sz="1100" dirty="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Congratulations!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i-IN" sz="1100" dirty="0">
                          <a:effectLst/>
                        </a:rPr>
                        <a:t>मुबारक हो - </a:t>
                      </a:r>
                      <a:r>
                        <a:rPr lang="fr-FR" sz="1100" i="1" dirty="0" err="1">
                          <a:effectLst/>
                        </a:rPr>
                        <a:t>Mubārak</a:t>
                      </a:r>
                      <a:r>
                        <a:rPr lang="fr-FR" sz="1100" i="1" dirty="0">
                          <a:effectLst/>
                        </a:rPr>
                        <a:t> </a:t>
                      </a:r>
                      <a:r>
                        <a:rPr lang="fr-FR" sz="1100" i="1" dirty="0" err="1">
                          <a:effectLst/>
                        </a:rPr>
                        <a:t>hō</a:t>
                      </a:r>
                      <a:endParaRPr lang="fr-FR" sz="1100" dirty="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cxnSp>
        <p:nvCxnSpPr>
          <p:cNvPr id="4" name="Straight Connector 3"/>
          <p:cNvCxnSpPr/>
          <p:nvPr/>
        </p:nvCxnSpPr>
        <p:spPr>
          <a:xfrm flipH="1" flipV="1">
            <a:off x="4283968" y="127999"/>
            <a:ext cx="72008" cy="662473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46" name="Picture 2" descr="See original ima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27999"/>
            <a:ext cx="720431" cy="480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4004143"/>
              </p:ext>
            </p:extLst>
          </p:nvPr>
        </p:nvGraphicFramePr>
        <p:xfrm>
          <a:off x="4427984" y="260648"/>
          <a:ext cx="4536504" cy="6453832"/>
        </p:xfrm>
        <a:graphic>
          <a:graphicData uri="http://schemas.openxmlformats.org/drawingml/2006/table">
            <a:tbl>
              <a:tblPr/>
              <a:tblGrid>
                <a:gridCol w="2268252"/>
                <a:gridCol w="2268252"/>
              </a:tblGrid>
              <a:tr h="153988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Hello. How are you?</a:t>
                      </a:r>
                    </a:p>
                  </a:txBody>
                  <a:tcPr marL="39688" marR="39688" marT="19844" marB="19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i-IN" sz="1100">
                          <a:effectLst/>
                        </a:rPr>
                        <a:t>तुम कैसे हो ? - </a:t>
                      </a:r>
                      <a:r>
                        <a:rPr lang="fr-FR" sz="1100" i="1">
                          <a:effectLst/>
                        </a:rPr>
                        <a:t>Tum kaisē hō?</a:t>
                      </a:r>
                      <a:endParaRPr lang="fr-FR" sz="1100">
                        <a:effectLst/>
                      </a:endParaRPr>
                    </a:p>
                  </a:txBody>
                  <a:tcPr marL="39688" marR="39688" marT="19844" marB="19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68288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Hello. I'm fine, thank you</a:t>
                      </a:r>
                    </a:p>
                  </a:txBody>
                  <a:tcPr marL="39688" marR="39688" marT="19844" marB="19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i-IN" sz="1100">
                          <a:effectLst/>
                        </a:rPr>
                        <a:t>नमस्कार, अच्छी हूँ - </a:t>
                      </a:r>
                      <a:r>
                        <a:rPr lang="fr-FR" sz="1100" i="1">
                          <a:effectLst/>
                        </a:rPr>
                        <a:t>Namaskār, acchī hūm̐</a:t>
                      </a:r>
                      <a:endParaRPr lang="fr-FR" sz="1100">
                        <a:effectLst/>
                      </a:endParaRPr>
                    </a:p>
                  </a:txBody>
                  <a:tcPr marL="39688" marR="39688" marT="19844" marB="19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3988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Only a little bit</a:t>
                      </a:r>
                    </a:p>
                  </a:txBody>
                  <a:tcPr marL="39688" marR="39688" marT="19844" marB="19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i-IN" sz="1100">
                          <a:effectLst/>
                        </a:rPr>
                        <a:t>थोड़ासा - </a:t>
                      </a:r>
                      <a:r>
                        <a:rPr lang="fr-FR" sz="1100" i="1">
                          <a:effectLst/>
                        </a:rPr>
                        <a:t>Thōṛāsā</a:t>
                      </a:r>
                      <a:endParaRPr lang="fr-FR" sz="1100">
                        <a:effectLst/>
                      </a:endParaRPr>
                    </a:p>
                  </a:txBody>
                  <a:tcPr marL="39688" marR="39688" marT="19844" marB="19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68288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Where do you come from?</a:t>
                      </a:r>
                    </a:p>
                  </a:txBody>
                  <a:tcPr marL="39688" marR="39688" marT="19844" marB="19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i-IN" sz="1100">
                          <a:effectLst/>
                        </a:rPr>
                        <a:t>तुम कहाँ से आए हो ? - </a:t>
                      </a:r>
                      <a:r>
                        <a:rPr lang="fr-FR" sz="1100" i="1">
                          <a:effectLst/>
                        </a:rPr>
                        <a:t>Tum kahām̐ sē ā'ē hō?</a:t>
                      </a:r>
                      <a:endParaRPr lang="fr-FR" sz="1100">
                        <a:effectLst/>
                      </a:endParaRPr>
                    </a:p>
                  </a:txBody>
                  <a:tcPr marL="39688" marR="39688" marT="19844" marB="19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68288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What is your nationality?</a:t>
                      </a:r>
                    </a:p>
                  </a:txBody>
                  <a:tcPr marL="39688" marR="39688" marT="19844" marB="19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i-IN" sz="1100">
                          <a:effectLst/>
                        </a:rPr>
                        <a:t>तुम्हारी राष्ट्रीयता क्या है? - </a:t>
                      </a:r>
                      <a:r>
                        <a:rPr lang="fr-FR" sz="1100" i="1">
                          <a:effectLst/>
                        </a:rPr>
                        <a:t>Tumhārī rāṣṭrīytā kyā hai?</a:t>
                      </a:r>
                      <a:endParaRPr lang="fr-FR" sz="1100">
                        <a:effectLst/>
                      </a:endParaRPr>
                    </a:p>
                  </a:txBody>
                  <a:tcPr marL="39688" marR="39688" marT="19844" marB="19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3988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I am English</a:t>
                      </a:r>
                    </a:p>
                  </a:txBody>
                  <a:tcPr marL="39688" marR="39688" marT="19844" marB="19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i-IN" sz="1100">
                          <a:effectLst/>
                        </a:rPr>
                        <a:t>मैं अंग्रेज हूँ - </a:t>
                      </a:r>
                      <a:r>
                        <a:rPr lang="fr-FR" sz="1100" i="1">
                          <a:effectLst/>
                        </a:rPr>
                        <a:t>Main angarej hun</a:t>
                      </a:r>
                      <a:endParaRPr lang="fr-FR" sz="1100">
                        <a:effectLst/>
                      </a:endParaRPr>
                    </a:p>
                  </a:txBody>
                  <a:tcPr marL="39688" marR="39688" marT="19844" marB="19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68288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And you, do you live here?</a:t>
                      </a:r>
                    </a:p>
                  </a:txBody>
                  <a:tcPr marL="39688" marR="39688" marT="19844" marB="19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i-IN" sz="1100">
                          <a:effectLst/>
                        </a:rPr>
                        <a:t>और तुम, तुम यहाँ रहती हो? - </a:t>
                      </a:r>
                      <a:r>
                        <a:rPr lang="fr-FR" sz="1100" i="1">
                          <a:effectLst/>
                        </a:rPr>
                        <a:t>Aura tum, tum yahām̐ rahatī hō?</a:t>
                      </a:r>
                      <a:endParaRPr lang="fr-FR" sz="1100">
                        <a:effectLst/>
                      </a:endParaRPr>
                    </a:p>
                  </a:txBody>
                  <a:tcPr marL="39688" marR="39688" marT="19844" marB="19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68288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Yes, I live here</a:t>
                      </a:r>
                    </a:p>
                  </a:txBody>
                  <a:tcPr marL="39688" marR="39688" marT="19844" marB="19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i-IN" sz="1100">
                          <a:effectLst/>
                        </a:rPr>
                        <a:t>हाँ, मैं यहाँ रहता हूँ - </a:t>
                      </a:r>
                      <a:r>
                        <a:rPr lang="fr-FR" sz="1100" i="1">
                          <a:effectLst/>
                        </a:rPr>
                        <a:t>Hām̐, maiṁ yahām̐ rahatā hūm̐</a:t>
                      </a:r>
                      <a:endParaRPr lang="fr-FR" sz="1100">
                        <a:effectLst/>
                      </a:endParaRPr>
                    </a:p>
                  </a:txBody>
                  <a:tcPr marL="39688" marR="39688" marT="19844" marB="19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68288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My name is Sarah, what's your name?</a:t>
                      </a:r>
                    </a:p>
                  </a:txBody>
                  <a:tcPr marL="39688" marR="39688" marT="19844" marB="19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i-IN" sz="1100">
                          <a:effectLst/>
                        </a:rPr>
                        <a:t>मेरा नाम सारा है, और तुम्हारा? - </a:t>
                      </a:r>
                      <a:r>
                        <a:rPr lang="fr-FR" sz="1100" i="1">
                          <a:effectLst/>
                        </a:rPr>
                        <a:t>Mērā nām sārā hai, aur tumhārā?</a:t>
                      </a:r>
                      <a:endParaRPr lang="fr-FR" sz="1100">
                        <a:effectLst/>
                      </a:endParaRPr>
                    </a:p>
                  </a:txBody>
                  <a:tcPr marL="39688" marR="39688" marT="19844" marB="19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3988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Julian</a:t>
                      </a:r>
                    </a:p>
                  </a:txBody>
                  <a:tcPr marL="39688" marR="39688" marT="19844" marB="19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i-IN" sz="1100">
                          <a:effectLst/>
                        </a:rPr>
                        <a:t>जूलीयन - </a:t>
                      </a:r>
                      <a:r>
                        <a:rPr lang="fr-FR" sz="1100" i="1">
                          <a:effectLst/>
                        </a:rPr>
                        <a:t>Jūlīyan</a:t>
                      </a:r>
                      <a:endParaRPr lang="fr-FR" sz="1100">
                        <a:effectLst/>
                      </a:endParaRPr>
                    </a:p>
                  </a:txBody>
                  <a:tcPr marL="39688" marR="39688" marT="19844" marB="19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68288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What are you doing here?</a:t>
                      </a:r>
                    </a:p>
                  </a:txBody>
                  <a:tcPr marL="39688" marR="39688" marT="19844" marB="19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i-IN" sz="1100">
                          <a:effectLst/>
                        </a:rPr>
                        <a:t>तुम यहां क्या कर रही हो ? - </a:t>
                      </a:r>
                      <a:r>
                        <a:rPr lang="fr-FR" sz="1100" i="1">
                          <a:effectLst/>
                        </a:rPr>
                        <a:t>Tum yahāṁ kyā kara hī hō?</a:t>
                      </a:r>
                      <a:endParaRPr lang="fr-FR" sz="1100">
                        <a:effectLst/>
                      </a:endParaRPr>
                    </a:p>
                  </a:txBody>
                  <a:tcPr marL="39688" marR="39688" marT="19844" marB="19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3988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I am on holiday</a:t>
                      </a:r>
                    </a:p>
                  </a:txBody>
                  <a:tcPr marL="39688" marR="39688" marT="19844" marB="19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i-IN" sz="1100">
                          <a:effectLst/>
                        </a:rPr>
                        <a:t>मैं छुट्टी पर हूँ - </a:t>
                      </a:r>
                      <a:r>
                        <a:rPr lang="fr-FR" sz="1100" i="1">
                          <a:effectLst/>
                        </a:rPr>
                        <a:t>Maiṁ chuṭṭī par hūm̐</a:t>
                      </a:r>
                      <a:endParaRPr lang="fr-FR" sz="1100">
                        <a:effectLst/>
                      </a:endParaRPr>
                    </a:p>
                  </a:txBody>
                  <a:tcPr marL="39688" marR="39688" marT="19844" marB="19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3988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We are on holiday</a:t>
                      </a:r>
                    </a:p>
                  </a:txBody>
                  <a:tcPr marL="39688" marR="39688" marT="19844" marB="19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i-IN" sz="1100">
                          <a:effectLst/>
                        </a:rPr>
                        <a:t>हम छुट्टी पर हैं - </a:t>
                      </a:r>
                      <a:r>
                        <a:rPr lang="fr-FR" sz="1100" i="1">
                          <a:effectLst/>
                        </a:rPr>
                        <a:t>Ham chuṭṭī par haiṁ</a:t>
                      </a:r>
                      <a:endParaRPr lang="fr-FR" sz="1100">
                        <a:effectLst/>
                      </a:endParaRPr>
                    </a:p>
                  </a:txBody>
                  <a:tcPr marL="39688" marR="39688" marT="19844" marB="19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68288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I am on a business trip</a:t>
                      </a:r>
                    </a:p>
                  </a:txBody>
                  <a:tcPr marL="39688" marR="39688" marT="19844" marB="19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i-IN" sz="1100">
                          <a:effectLst/>
                        </a:rPr>
                        <a:t>मैं काम के लिए आई हूँ - </a:t>
                      </a:r>
                      <a:r>
                        <a:rPr lang="fr-FR" sz="1100" i="1">
                          <a:effectLst/>
                        </a:rPr>
                        <a:t>Maiṁ kām kē li'ē ā'ī hūm̐</a:t>
                      </a:r>
                      <a:endParaRPr lang="fr-FR" sz="1100">
                        <a:effectLst/>
                      </a:endParaRPr>
                    </a:p>
                  </a:txBody>
                  <a:tcPr marL="39688" marR="39688" marT="19844" marB="19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68288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I work here</a:t>
                      </a:r>
                    </a:p>
                  </a:txBody>
                  <a:tcPr marL="39688" marR="39688" marT="19844" marB="19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i-IN" sz="1100">
                          <a:effectLst/>
                        </a:rPr>
                        <a:t>मैं यहाँ काम करती हूँ - </a:t>
                      </a:r>
                      <a:r>
                        <a:rPr lang="fr-FR" sz="1100" i="1">
                          <a:effectLst/>
                        </a:rPr>
                        <a:t>Maiṁ yahām̐ kām karatī hūm̐</a:t>
                      </a:r>
                      <a:endParaRPr lang="fr-FR" sz="1100">
                        <a:effectLst/>
                      </a:endParaRPr>
                    </a:p>
                  </a:txBody>
                  <a:tcPr marL="39688" marR="39688" marT="19844" marB="19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68288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We work here</a:t>
                      </a:r>
                    </a:p>
                  </a:txBody>
                  <a:tcPr marL="39688" marR="39688" marT="19844" marB="19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i-IN" sz="1100">
                          <a:effectLst/>
                        </a:rPr>
                        <a:t>हम यहाँ काम करते हैं - </a:t>
                      </a:r>
                      <a:r>
                        <a:rPr lang="fr-FR" sz="1100" i="1">
                          <a:effectLst/>
                        </a:rPr>
                        <a:t>Ham yahām̐ kām kartē haiṁ</a:t>
                      </a:r>
                      <a:endParaRPr lang="fr-FR" sz="1100">
                        <a:effectLst/>
                      </a:endParaRPr>
                    </a:p>
                  </a:txBody>
                  <a:tcPr marL="39688" marR="39688" marT="19844" marB="19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82588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Where are the good places to go out and eat?</a:t>
                      </a:r>
                    </a:p>
                  </a:txBody>
                  <a:tcPr marL="39688" marR="39688" marT="19844" marB="19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i-IN" sz="1100">
                          <a:effectLst/>
                        </a:rPr>
                        <a:t>खाने के लिए यहाँ अच्छी जगहे कौनसी हैं? - </a:t>
                      </a:r>
                      <a:r>
                        <a:rPr lang="fr-FR" sz="1100" i="1">
                          <a:effectLst/>
                        </a:rPr>
                        <a:t>Khānē kē li'ē yahām̐ acchī jagahē kaunsī haiṁ?</a:t>
                      </a:r>
                      <a:endParaRPr lang="fr-FR" sz="1100">
                        <a:effectLst/>
                      </a:endParaRPr>
                    </a:p>
                  </a:txBody>
                  <a:tcPr marL="39688" marR="39688" marT="19844" marB="19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68288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Is there a museum in the neighbourhood?</a:t>
                      </a:r>
                    </a:p>
                  </a:txBody>
                  <a:tcPr marL="39688" marR="39688" marT="19844" marB="19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i-IN" sz="1100">
                          <a:effectLst/>
                        </a:rPr>
                        <a:t>यहाँ पास में कोई संग्रहालय है? - </a:t>
                      </a:r>
                      <a:r>
                        <a:rPr lang="fr-FR" sz="1100" i="1">
                          <a:effectLst/>
                        </a:rPr>
                        <a:t>Yahām̐ pās mēṁ kō'ī saṅgrahāla hai?</a:t>
                      </a:r>
                      <a:endParaRPr lang="fr-FR" sz="1100">
                        <a:effectLst/>
                      </a:endParaRPr>
                    </a:p>
                  </a:txBody>
                  <a:tcPr marL="39688" marR="39688" marT="19844" marB="19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68288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Where could I get an internet connection?</a:t>
                      </a:r>
                    </a:p>
                  </a:txBody>
                  <a:tcPr marL="39688" marR="39688" marT="19844" marB="19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i-IN" sz="1100" dirty="0">
                          <a:effectLst/>
                        </a:rPr>
                        <a:t>यहाँ इंटरनेट कहाँ है? - </a:t>
                      </a:r>
                      <a:r>
                        <a:rPr lang="fr-FR" sz="1100" i="1" dirty="0" err="1">
                          <a:effectLst/>
                        </a:rPr>
                        <a:t>Yahām</a:t>
                      </a:r>
                      <a:r>
                        <a:rPr lang="fr-FR" sz="1100" i="1" dirty="0">
                          <a:effectLst/>
                        </a:rPr>
                        <a:t>̐ </a:t>
                      </a:r>
                      <a:r>
                        <a:rPr lang="fr-FR" sz="1100" i="1" dirty="0" err="1">
                          <a:effectLst/>
                        </a:rPr>
                        <a:t>iṇṭernēṭ</a:t>
                      </a:r>
                      <a:r>
                        <a:rPr lang="fr-FR" sz="1100" i="1" dirty="0">
                          <a:effectLst/>
                        </a:rPr>
                        <a:t> </a:t>
                      </a:r>
                      <a:r>
                        <a:rPr lang="fr-FR" sz="1100" i="1" dirty="0" err="1">
                          <a:effectLst/>
                        </a:rPr>
                        <a:t>kahām</a:t>
                      </a:r>
                      <a:r>
                        <a:rPr lang="fr-FR" sz="1100" i="1" dirty="0">
                          <a:effectLst/>
                        </a:rPr>
                        <a:t>̐ </a:t>
                      </a:r>
                      <a:r>
                        <a:rPr lang="fr-FR" sz="1100" i="1" dirty="0" err="1">
                          <a:effectLst/>
                        </a:rPr>
                        <a:t>hai</a:t>
                      </a:r>
                      <a:r>
                        <a:rPr lang="fr-FR" sz="1100" i="1" dirty="0">
                          <a:effectLst/>
                        </a:rPr>
                        <a:t>?</a:t>
                      </a:r>
                      <a:endParaRPr lang="fr-FR" sz="1100" dirty="0">
                        <a:effectLst/>
                      </a:endParaRPr>
                    </a:p>
                  </a:txBody>
                  <a:tcPr marL="39688" marR="39688" marT="19844" marB="198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74939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 flipH="1" flipV="1">
            <a:off x="4283968" y="127999"/>
            <a:ext cx="72008" cy="662473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34712"/>
              </p:ext>
            </p:extLst>
          </p:nvPr>
        </p:nvGraphicFramePr>
        <p:xfrm>
          <a:off x="0" y="1052736"/>
          <a:ext cx="4283968" cy="5700424"/>
        </p:xfrm>
        <a:graphic>
          <a:graphicData uri="http://schemas.openxmlformats.org/drawingml/2006/table">
            <a:tbl>
              <a:tblPr/>
              <a:tblGrid>
                <a:gridCol w="2141984"/>
                <a:gridCol w="2141984"/>
              </a:tblGrid>
              <a:tr h="199011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Hello</a:t>
                      </a:r>
                    </a:p>
                  </a:txBody>
                  <a:tcPr marL="51292" marR="51292" marT="25646" marB="256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sz="1200">
                          <a:effectLst/>
                        </a:rPr>
                        <a:t>السلام - </a:t>
                      </a:r>
                      <a:r>
                        <a:rPr lang="fr-FR" sz="1200" i="1">
                          <a:effectLst/>
                        </a:rPr>
                        <a:t>assalam</a:t>
                      </a:r>
                      <a:endParaRPr lang="fr-FR" sz="1200">
                        <a:effectLst/>
                      </a:endParaRPr>
                    </a:p>
                  </a:txBody>
                  <a:tcPr marL="51292" marR="51292" marT="25646" marB="256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9011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Good </a:t>
                      </a:r>
                      <a:r>
                        <a:rPr lang="fr-FR" sz="1200" dirty="0" err="1">
                          <a:effectLst/>
                        </a:rPr>
                        <a:t>evening</a:t>
                      </a:r>
                      <a:endParaRPr lang="fr-FR" sz="1200" dirty="0">
                        <a:effectLst/>
                      </a:endParaRPr>
                    </a:p>
                  </a:txBody>
                  <a:tcPr marL="51292" marR="51292" marT="25646" marB="256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sz="1200">
                          <a:effectLst/>
                        </a:rPr>
                        <a:t>مسا لخير - </a:t>
                      </a:r>
                      <a:r>
                        <a:rPr lang="fr-FR" sz="1200" i="1">
                          <a:effectLst/>
                        </a:rPr>
                        <a:t>msa lkhir</a:t>
                      </a:r>
                      <a:endParaRPr lang="fr-FR" sz="1200">
                        <a:effectLst/>
                      </a:endParaRPr>
                    </a:p>
                  </a:txBody>
                  <a:tcPr marL="51292" marR="51292" marT="25646" marB="256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901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Goodbye</a:t>
                      </a:r>
                    </a:p>
                  </a:txBody>
                  <a:tcPr marL="51292" marR="51292" marT="25646" marB="256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sz="1200">
                          <a:effectLst/>
                        </a:rPr>
                        <a:t>بسلامه - </a:t>
                      </a:r>
                      <a:r>
                        <a:rPr lang="fr-FR" sz="1200" i="1">
                          <a:effectLst/>
                        </a:rPr>
                        <a:t>bslama</a:t>
                      </a:r>
                      <a:endParaRPr lang="fr-FR" sz="1200">
                        <a:effectLst/>
                      </a:endParaRPr>
                    </a:p>
                  </a:txBody>
                  <a:tcPr marL="51292" marR="51292" marT="25646" marB="256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9011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effectLst/>
                        </a:rPr>
                        <a:t>See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you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later</a:t>
                      </a:r>
                      <a:endParaRPr lang="fr-FR" sz="1200" dirty="0">
                        <a:effectLst/>
                      </a:endParaRPr>
                    </a:p>
                  </a:txBody>
                  <a:tcPr marL="51292" marR="51292" marT="25646" marB="256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sz="1200">
                          <a:effectLst/>
                        </a:rPr>
                        <a:t>من بعد - </a:t>
                      </a:r>
                      <a:r>
                        <a:rPr lang="fr-FR" sz="1200" i="1">
                          <a:effectLst/>
                        </a:rPr>
                        <a:t>men baed</a:t>
                      </a:r>
                      <a:endParaRPr lang="fr-FR" sz="1200">
                        <a:effectLst/>
                      </a:endParaRPr>
                    </a:p>
                  </a:txBody>
                  <a:tcPr marL="51292" marR="51292" marT="25646" marB="256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9011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effectLst/>
                        </a:rPr>
                        <a:t>Yes</a:t>
                      </a:r>
                      <a:endParaRPr lang="fr-FR" sz="1200" dirty="0">
                        <a:effectLst/>
                      </a:endParaRPr>
                    </a:p>
                  </a:txBody>
                  <a:tcPr marL="51292" marR="51292" marT="25646" marB="256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sz="1200">
                          <a:effectLst/>
                        </a:rPr>
                        <a:t>نعام - </a:t>
                      </a:r>
                      <a:r>
                        <a:rPr lang="fr-FR" sz="1200" i="1">
                          <a:effectLst/>
                        </a:rPr>
                        <a:t>n'am</a:t>
                      </a:r>
                      <a:endParaRPr lang="fr-FR" sz="1200">
                        <a:effectLst/>
                      </a:endParaRPr>
                    </a:p>
                  </a:txBody>
                  <a:tcPr marL="51292" marR="51292" marT="25646" marB="256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901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No</a:t>
                      </a:r>
                    </a:p>
                  </a:txBody>
                  <a:tcPr marL="51292" marR="51292" marT="25646" marB="256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sz="1200">
                          <a:effectLst/>
                        </a:rPr>
                        <a:t>لا - </a:t>
                      </a:r>
                      <a:r>
                        <a:rPr lang="fr-FR" sz="1200" i="1">
                          <a:effectLst/>
                        </a:rPr>
                        <a:t>la</a:t>
                      </a:r>
                      <a:endParaRPr lang="fr-FR" sz="1200">
                        <a:effectLst/>
                      </a:endParaRPr>
                    </a:p>
                  </a:txBody>
                  <a:tcPr marL="51292" marR="51292" marT="25646" marB="256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901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Excuse me!</a:t>
                      </a:r>
                    </a:p>
                  </a:txBody>
                  <a:tcPr marL="51292" marR="51292" marT="25646" marB="256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sz="1200" dirty="0">
                          <a:effectLst/>
                        </a:rPr>
                        <a:t>من فضلك - </a:t>
                      </a:r>
                      <a:r>
                        <a:rPr lang="fr-FR" sz="1200" i="1" dirty="0">
                          <a:effectLst/>
                        </a:rPr>
                        <a:t>m'n </a:t>
                      </a:r>
                      <a:r>
                        <a:rPr lang="fr-FR" sz="1200" i="1" dirty="0" err="1">
                          <a:effectLst/>
                        </a:rPr>
                        <a:t>fadlek</a:t>
                      </a:r>
                      <a:endParaRPr lang="fr-FR" sz="1200" dirty="0">
                        <a:effectLst/>
                      </a:endParaRPr>
                    </a:p>
                  </a:txBody>
                  <a:tcPr marL="51292" marR="51292" marT="25646" marB="256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901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Thanks</a:t>
                      </a:r>
                    </a:p>
                  </a:txBody>
                  <a:tcPr marL="51292" marR="51292" marT="25646" marB="256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sz="1200">
                          <a:effectLst/>
                        </a:rPr>
                        <a:t>شكرا - </a:t>
                      </a:r>
                      <a:r>
                        <a:rPr lang="fr-FR" sz="1200" i="1">
                          <a:effectLst/>
                        </a:rPr>
                        <a:t>choukran</a:t>
                      </a:r>
                      <a:endParaRPr lang="fr-FR" sz="1200">
                        <a:effectLst/>
                      </a:endParaRPr>
                    </a:p>
                  </a:txBody>
                  <a:tcPr marL="51292" marR="51292" marT="25646" marB="256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901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Thanks a lot</a:t>
                      </a:r>
                    </a:p>
                  </a:txBody>
                  <a:tcPr marL="51292" marR="51292" marT="25646" marB="256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sz="1200" dirty="0">
                          <a:effectLst/>
                        </a:rPr>
                        <a:t>شكرا بزاف - </a:t>
                      </a:r>
                      <a:r>
                        <a:rPr lang="fr-FR" sz="1200" i="1" dirty="0" err="1">
                          <a:effectLst/>
                        </a:rPr>
                        <a:t>choukran</a:t>
                      </a:r>
                      <a:r>
                        <a:rPr lang="fr-FR" sz="1200" i="1" dirty="0">
                          <a:effectLst/>
                        </a:rPr>
                        <a:t> </a:t>
                      </a:r>
                      <a:r>
                        <a:rPr lang="fr-FR" sz="1200" i="1" dirty="0" err="1">
                          <a:effectLst/>
                        </a:rPr>
                        <a:t>bizzaf</a:t>
                      </a:r>
                      <a:endParaRPr lang="fr-FR" sz="1200" dirty="0">
                        <a:effectLst/>
                      </a:endParaRPr>
                    </a:p>
                  </a:txBody>
                  <a:tcPr marL="51292" marR="51292" marT="25646" marB="256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9011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Thank you for your help</a:t>
                      </a:r>
                    </a:p>
                  </a:txBody>
                  <a:tcPr marL="51292" marR="51292" marT="25646" marB="256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sz="1200" dirty="0">
                          <a:effectLst/>
                        </a:rPr>
                        <a:t>شكرا على المساعدة - </a:t>
                      </a:r>
                      <a:r>
                        <a:rPr lang="fr-FR" sz="1200" i="1" dirty="0" err="1">
                          <a:effectLst/>
                        </a:rPr>
                        <a:t>choukran</a:t>
                      </a:r>
                      <a:r>
                        <a:rPr lang="fr-FR" sz="1200" i="1" dirty="0">
                          <a:effectLst/>
                        </a:rPr>
                        <a:t> </a:t>
                      </a:r>
                      <a:r>
                        <a:rPr lang="fr-FR" sz="1200" i="1" dirty="0" err="1">
                          <a:effectLst/>
                        </a:rPr>
                        <a:t>ala</a:t>
                      </a:r>
                      <a:r>
                        <a:rPr lang="fr-FR" sz="1200" i="1" dirty="0">
                          <a:effectLst/>
                        </a:rPr>
                        <a:t> l'</a:t>
                      </a:r>
                      <a:r>
                        <a:rPr lang="fr-FR" sz="1200" i="1" dirty="0" err="1">
                          <a:effectLst/>
                        </a:rPr>
                        <a:t>musaada</a:t>
                      </a:r>
                      <a:endParaRPr lang="fr-FR" sz="1200" dirty="0">
                        <a:effectLst/>
                      </a:endParaRPr>
                    </a:p>
                  </a:txBody>
                  <a:tcPr marL="51292" marR="51292" marT="25646" marB="256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901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Don't mention it</a:t>
                      </a:r>
                    </a:p>
                  </a:txBody>
                  <a:tcPr marL="51292" marR="51292" marT="25646" marB="256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sz="1200" dirty="0">
                          <a:effectLst/>
                        </a:rPr>
                        <a:t>بلا جميل - </a:t>
                      </a:r>
                      <a:r>
                        <a:rPr lang="fr-FR" sz="1200" i="1" dirty="0" err="1">
                          <a:effectLst/>
                        </a:rPr>
                        <a:t>b'la</a:t>
                      </a:r>
                      <a:r>
                        <a:rPr lang="fr-FR" sz="1200" i="1" dirty="0">
                          <a:effectLst/>
                        </a:rPr>
                        <a:t> </a:t>
                      </a:r>
                      <a:r>
                        <a:rPr lang="fr-FR" sz="1200" i="1" dirty="0" err="1">
                          <a:effectLst/>
                        </a:rPr>
                        <a:t>g'mil</a:t>
                      </a:r>
                      <a:endParaRPr lang="fr-FR" sz="1200" dirty="0">
                        <a:effectLst/>
                      </a:endParaRPr>
                    </a:p>
                  </a:txBody>
                  <a:tcPr marL="51292" marR="51292" marT="25646" marB="256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901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Ok</a:t>
                      </a:r>
                    </a:p>
                  </a:txBody>
                  <a:tcPr marL="51292" marR="51292" marT="25646" marB="256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sz="1200">
                          <a:effectLst/>
                        </a:rPr>
                        <a:t>واخا - </a:t>
                      </a:r>
                      <a:r>
                        <a:rPr lang="fr-FR" sz="1200" i="1">
                          <a:effectLst/>
                        </a:rPr>
                        <a:t>wakha</a:t>
                      </a:r>
                      <a:endParaRPr lang="fr-FR" sz="1200">
                        <a:effectLst/>
                      </a:endParaRPr>
                    </a:p>
                  </a:txBody>
                  <a:tcPr marL="51292" marR="51292" marT="25646" marB="256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901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How much is it?</a:t>
                      </a:r>
                    </a:p>
                  </a:txBody>
                  <a:tcPr marL="51292" marR="51292" marT="25646" marB="256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sz="1200">
                          <a:effectLst/>
                        </a:rPr>
                        <a:t>بشحال هدا عافاك؟ - </a:t>
                      </a:r>
                      <a:r>
                        <a:rPr lang="fr-FR" sz="1200" i="1">
                          <a:effectLst/>
                        </a:rPr>
                        <a:t>bich'hal afa afak?</a:t>
                      </a:r>
                      <a:endParaRPr lang="fr-FR" sz="1200">
                        <a:effectLst/>
                      </a:endParaRPr>
                    </a:p>
                  </a:txBody>
                  <a:tcPr marL="51292" marR="51292" marT="25646" marB="256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901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Sorry!</a:t>
                      </a:r>
                    </a:p>
                  </a:txBody>
                  <a:tcPr marL="51292" marR="51292" marT="25646" marB="256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sz="1200" dirty="0">
                          <a:effectLst/>
                        </a:rPr>
                        <a:t>عَفْوا - </a:t>
                      </a:r>
                      <a:r>
                        <a:rPr lang="fr-FR" sz="1200" i="1" dirty="0" err="1">
                          <a:effectLst/>
                        </a:rPr>
                        <a:t>smeh</a:t>
                      </a:r>
                      <a:r>
                        <a:rPr lang="fr-FR" sz="1200" i="1" dirty="0">
                          <a:effectLst/>
                        </a:rPr>
                        <a:t> </a:t>
                      </a:r>
                      <a:r>
                        <a:rPr lang="fr-FR" sz="1200" i="1" dirty="0" err="1">
                          <a:effectLst/>
                        </a:rPr>
                        <a:t>liya</a:t>
                      </a:r>
                      <a:endParaRPr lang="fr-FR" sz="1200" dirty="0">
                        <a:effectLst/>
                      </a:endParaRPr>
                    </a:p>
                  </a:txBody>
                  <a:tcPr marL="51292" marR="51292" marT="25646" marB="256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901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 don't understand</a:t>
                      </a:r>
                    </a:p>
                  </a:txBody>
                  <a:tcPr marL="51292" marR="51292" marT="25646" marB="256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sz="1200" dirty="0">
                          <a:effectLst/>
                        </a:rPr>
                        <a:t>ما فهمتش - </a:t>
                      </a:r>
                      <a:r>
                        <a:rPr lang="fr-FR" sz="1200" i="1" dirty="0" err="1">
                          <a:effectLst/>
                        </a:rPr>
                        <a:t>mafhemtech</a:t>
                      </a:r>
                      <a:endParaRPr lang="fr-FR" sz="1200" dirty="0">
                        <a:effectLst/>
                      </a:endParaRPr>
                    </a:p>
                  </a:txBody>
                  <a:tcPr marL="51292" marR="51292" marT="25646" marB="256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901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 get it</a:t>
                      </a:r>
                    </a:p>
                  </a:txBody>
                  <a:tcPr marL="51292" marR="51292" marT="25646" marB="256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sz="1200" dirty="0">
                          <a:effectLst/>
                        </a:rPr>
                        <a:t>فهمت - </a:t>
                      </a:r>
                      <a:r>
                        <a:rPr lang="fr-FR" sz="1200" i="1" dirty="0" err="1">
                          <a:effectLst/>
                        </a:rPr>
                        <a:t>fhemt</a:t>
                      </a:r>
                      <a:endParaRPr lang="fr-FR" sz="1200" dirty="0">
                        <a:effectLst/>
                      </a:endParaRPr>
                    </a:p>
                  </a:txBody>
                  <a:tcPr marL="51292" marR="51292" marT="25646" marB="256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901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 don't know</a:t>
                      </a:r>
                    </a:p>
                  </a:txBody>
                  <a:tcPr marL="51292" marR="51292" marT="25646" marB="256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sz="1200" dirty="0">
                          <a:effectLst/>
                        </a:rPr>
                        <a:t>معرفتش - </a:t>
                      </a:r>
                      <a:r>
                        <a:rPr lang="fr-FR" sz="1200" i="1" dirty="0" err="1">
                          <a:effectLst/>
                        </a:rPr>
                        <a:t>ma'eref'tch</a:t>
                      </a:r>
                      <a:endParaRPr lang="fr-FR" sz="1200" dirty="0">
                        <a:effectLst/>
                      </a:endParaRPr>
                    </a:p>
                  </a:txBody>
                  <a:tcPr marL="51292" marR="51292" marT="25646" marB="256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901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Forbidden</a:t>
                      </a:r>
                    </a:p>
                  </a:txBody>
                  <a:tcPr marL="51292" marR="51292" marT="25646" marB="256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sz="1200" dirty="0">
                          <a:effectLst/>
                        </a:rPr>
                        <a:t>ممنوع - </a:t>
                      </a:r>
                      <a:r>
                        <a:rPr lang="fr-FR" sz="1200" i="1" dirty="0" err="1">
                          <a:effectLst/>
                        </a:rPr>
                        <a:t>mamnoue</a:t>
                      </a:r>
                      <a:endParaRPr lang="fr-FR" sz="1200" dirty="0">
                        <a:effectLst/>
                      </a:endParaRPr>
                    </a:p>
                  </a:txBody>
                  <a:tcPr marL="51292" marR="51292" marT="25646" marB="256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46731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Excuse me, where are the toilets?</a:t>
                      </a:r>
                    </a:p>
                  </a:txBody>
                  <a:tcPr marL="51292" marR="51292" marT="25646" marB="256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sz="1200" dirty="0">
                          <a:effectLst/>
                        </a:rPr>
                        <a:t>فين كاين لمرحاض من فضلك ؟ - </a:t>
                      </a:r>
                      <a:r>
                        <a:rPr lang="fr-FR" sz="1200" i="1" dirty="0">
                          <a:effectLst/>
                        </a:rPr>
                        <a:t>fin </a:t>
                      </a:r>
                      <a:r>
                        <a:rPr lang="fr-FR" sz="1200" i="1" dirty="0" err="1">
                          <a:effectLst/>
                        </a:rPr>
                        <a:t>kayn</a:t>
                      </a:r>
                      <a:r>
                        <a:rPr lang="fr-FR" sz="1200" i="1" dirty="0">
                          <a:effectLst/>
                        </a:rPr>
                        <a:t> l'</a:t>
                      </a:r>
                      <a:r>
                        <a:rPr lang="fr-FR" sz="1200" i="1" dirty="0" err="1">
                          <a:effectLst/>
                        </a:rPr>
                        <a:t>mirhad</a:t>
                      </a:r>
                      <a:r>
                        <a:rPr lang="fr-FR" sz="1200" i="1" dirty="0">
                          <a:effectLst/>
                        </a:rPr>
                        <a:t> </a:t>
                      </a:r>
                      <a:r>
                        <a:rPr lang="fr-FR" sz="1200" i="1" dirty="0" err="1">
                          <a:effectLst/>
                        </a:rPr>
                        <a:t>afak</a:t>
                      </a:r>
                      <a:r>
                        <a:rPr lang="fr-FR" sz="1200" i="1" dirty="0">
                          <a:effectLst/>
                        </a:rPr>
                        <a:t>?</a:t>
                      </a:r>
                      <a:endParaRPr lang="fr-FR" sz="1200" dirty="0">
                        <a:effectLst/>
                      </a:endParaRPr>
                    </a:p>
                  </a:txBody>
                  <a:tcPr marL="51292" marR="51292" marT="25646" marB="256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901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Happy New Year!</a:t>
                      </a:r>
                    </a:p>
                  </a:txBody>
                  <a:tcPr marL="51292" marR="51292" marT="25646" marB="256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sz="1200" dirty="0">
                          <a:effectLst/>
                        </a:rPr>
                        <a:t>سنة سعيدة - </a:t>
                      </a:r>
                      <a:r>
                        <a:rPr lang="fr-FR" sz="1200" i="1" dirty="0">
                          <a:effectLst/>
                        </a:rPr>
                        <a:t>sana </a:t>
                      </a:r>
                      <a:r>
                        <a:rPr lang="fr-FR" sz="1200" i="1" dirty="0" err="1">
                          <a:effectLst/>
                        </a:rPr>
                        <a:t>saida</a:t>
                      </a:r>
                      <a:endParaRPr lang="fr-FR" sz="1200" dirty="0">
                        <a:effectLst/>
                      </a:endParaRPr>
                    </a:p>
                  </a:txBody>
                  <a:tcPr marL="51292" marR="51292" marT="25646" marB="256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901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Happy birthday!</a:t>
                      </a:r>
                    </a:p>
                  </a:txBody>
                  <a:tcPr marL="51292" marR="51292" marT="25646" marB="256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sz="1200" dirty="0">
                          <a:effectLst/>
                        </a:rPr>
                        <a:t>عيد ميلاد سعيد - </a:t>
                      </a:r>
                      <a:r>
                        <a:rPr lang="fr-FR" sz="1200" i="1" dirty="0" err="1">
                          <a:effectLst/>
                        </a:rPr>
                        <a:t>eid</a:t>
                      </a:r>
                      <a:r>
                        <a:rPr lang="fr-FR" sz="1200" i="1" dirty="0">
                          <a:effectLst/>
                        </a:rPr>
                        <a:t> </a:t>
                      </a:r>
                      <a:r>
                        <a:rPr lang="fr-FR" sz="1200" i="1" dirty="0" err="1">
                          <a:effectLst/>
                        </a:rPr>
                        <a:t>milad</a:t>
                      </a:r>
                      <a:r>
                        <a:rPr lang="fr-FR" sz="1200" i="1" dirty="0">
                          <a:effectLst/>
                        </a:rPr>
                        <a:t> </a:t>
                      </a:r>
                      <a:r>
                        <a:rPr lang="fr-FR" sz="1200" i="1" dirty="0" err="1">
                          <a:effectLst/>
                        </a:rPr>
                        <a:t>said</a:t>
                      </a:r>
                      <a:endParaRPr lang="fr-FR" sz="1200" dirty="0">
                        <a:effectLst/>
                      </a:endParaRPr>
                    </a:p>
                  </a:txBody>
                  <a:tcPr marL="51292" marR="51292" marT="25646" marB="256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901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Congratulations!</a:t>
                      </a:r>
                    </a:p>
                  </a:txBody>
                  <a:tcPr marL="51292" marR="51292" marT="25646" marB="256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sz="1200" dirty="0">
                          <a:effectLst/>
                        </a:rPr>
                        <a:t>مبروك - </a:t>
                      </a:r>
                      <a:r>
                        <a:rPr lang="fr-FR" sz="1200" i="1" dirty="0">
                          <a:effectLst/>
                        </a:rPr>
                        <a:t>mabrouk</a:t>
                      </a:r>
                      <a:endParaRPr lang="fr-FR" sz="1200" dirty="0">
                        <a:effectLst/>
                      </a:endParaRPr>
                    </a:p>
                  </a:txBody>
                  <a:tcPr marL="51292" marR="51292" marT="25646" marB="256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14338" name="Picture 2" descr="See original ima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27999"/>
            <a:ext cx="720080" cy="556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3280792"/>
              </p:ext>
            </p:extLst>
          </p:nvPr>
        </p:nvGraphicFramePr>
        <p:xfrm>
          <a:off x="4453976" y="457931"/>
          <a:ext cx="4510512" cy="6294804"/>
        </p:xfrm>
        <a:graphic>
          <a:graphicData uri="http://schemas.openxmlformats.org/drawingml/2006/table">
            <a:tbl>
              <a:tblPr/>
              <a:tblGrid>
                <a:gridCol w="2255256"/>
                <a:gridCol w="2255256"/>
              </a:tblGrid>
              <a:tr h="183153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Hello. How are you?</a:t>
                      </a:r>
                    </a:p>
                  </a:txBody>
                  <a:tcPr marL="47204" marR="47204" marT="23602" marB="23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sz="1200">
                          <a:effectLst/>
                        </a:rPr>
                        <a:t>السلام، لباس؟ - </a:t>
                      </a:r>
                      <a:r>
                        <a:rPr lang="fr-FR" sz="1200" i="1">
                          <a:effectLst/>
                        </a:rPr>
                        <a:t>salam, labass?</a:t>
                      </a:r>
                      <a:endParaRPr lang="fr-FR" sz="1200">
                        <a:effectLst/>
                      </a:endParaRPr>
                    </a:p>
                  </a:txBody>
                  <a:tcPr marL="47204" marR="47204" marT="23602" marB="23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3153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Hello. I'm fine, thank you</a:t>
                      </a:r>
                    </a:p>
                  </a:txBody>
                  <a:tcPr marL="47204" marR="47204" marT="23602" marB="23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sz="1200">
                          <a:effectLst/>
                        </a:rPr>
                        <a:t>السلام، بخير. - </a:t>
                      </a:r>
                      <a:r>
                        <a:rPr lang="fr-FR" sz="1200" i="1">
                          <a:effectLst/>
                        </a:rPr>
                        <a:t>salam, bikhir</a:t>
                      </a:r>
                      <a:endParaRPr lang="fr-FR" sz="1200">
                        <a:effectLst/>
                      </a:endParaRPr>
                    </a:p>
                  </a:txBody>
                  <a:tcPr marL="47204" marR="47204" marT="23602" marB="23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1910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Do you speak Arabic?</a:t>
                      </a:r>
                    </a:p>
                  </a:txBody>
                  <a:tcPr marL="47204" marR="47204" marT="23602" marB="23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sz="1200">
                          <a:effectLst/>
                        </a:rPr>
                        <a:t>واش كتهضري العربية - </a:t>
                      </a:r>
                      <a:r>
                        <a:rPr lang="fr-FR" sz="1200" i="1">
                          <a:effectLst/>
                        </a:rPr>
                        <a:t>wash kassad ali' arabia</a:t>
                      </a:r>
                      <a:endParaRPr lang="fr-FR" sz="1200">
                        <a:effectLst/>
                      </a:endParaRPr>
                    </a:p>
                  </a:txBody>
                  <a:tcPr marL="47204" marR="47204" marT="23602" marB="23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19102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No, I don't speak Arabic</a:t>
                      </a:r>
                    </a:p>
                  </a:txBody>
                  <a:tcPr marL="47204" marR="47204" marT="23602" marB="23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sz="1200">
                          <a:effectLst/>
                        </a:rPr>
                        <a:t>لا، ماكنهضرش العربية - </a:t>
                      </a:r>
                      <a:r>
                        <a:rPr lang="fr-FR" sz="1200" i="1">
                          <a:effectLst/>
                        </a:rPr>
                        <a:t>la, maca da nach al' arabia</a:t>
                      </a:r>
                      <a:endParaRPr lang="fr-FR" sz="1200">
                        <a:effectLst/>
                      </a:endParaRPr>
                    </a:p>
                  </a:txBody>
                  <a:tcPr marL="47204" marR="47204" marT="23602" marB="23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3153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Only a little bit</a:t>
                      </a:r>
                    </a:p>
                  </a:txBody>
                  <a:tcPr marL="47204" marR="47204" marT="23602" marB="23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sz="1200">
                          <a:effectLst/>
                        </a:rPr>
                        <a:t>غير شوية - </a:t>
                      </a:r>
                      <a:r>
                        <a:rPr lang="fr-FR" sz="1200" i="1">
                          <a:effectLst/>
                        </a:rPr>
                        <a:t>er chwiya</a:t>
                      </a:r>
                      <a:endParaRPr lang="fr-FR" sz="1200">
                        <a:effectLst/>
                      </a:endParaRPr>
                    </a:p>
                  </a:txBody>
                  <a:tcPr marL="47204" marR="47204" marT="23602" marB="23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3153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Where do you come from?</a:t>
                      </a:r>
                    </a:p>
                  </a:txBody>
                  <a:tcPr marL="47204" marR="47204" marT="23602" marB="23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sz="1200">
                          <a:effectLst/>
                        </a:rPr>
                        <a:t>من اينا بلاد انتي ؟ - </a:t>
                      </a:r>
                      <a:r>
                        <a:rPr lang="fr-FR" sz="1200" i="1">
                          <a:effectLst/>
                        </a:rPr>
                        <a:t>m'n ina blad n'ti?</a:t>
                      </a:r>
                      <a:endParaRPr lang="fr-FR" sz="1200">
                        <a:effectLst/>
                      </a:endParaRPr>
                    </a:p>
                  </a:txBody>
                  <a:tcPr marL="47204" marR="47204" marT="23602" marB="23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3153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What is your nationality?</a:t>
                      </a:r>
                    </a:p>
                  </a:txBody>
                  <a:tcPr marL="47204" marR="47204" marT="23602" marB="23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sz="1200">
                          <a:effectLst/>
                        </a:rPr>
                        <a:t>اشنوهي جنسيتك؟ - </a:t>
                      </a:r>
                      <a:r>
                        <a:rPr lang="fr-FR" sz="1200" i="1">
                          <a:effectLst/>
                        </a:rPr>
                        <a:t>achnou hiya jinsitek?</a:t>
                      </a:r>
                      <a:endParaRPr lang="fr-FR" sz="1200">
                        <a:effectLst/>
                      </a:endParaRPr>
                    </a:p>
                  </a:txBody>
                  <a:tcPr marL="47204" marR="47204" marT="23602" marB="23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3153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 am English</a:t>
                      </a:r>
                    </a:p>
                  </a:txBody>
                  <a:tcPr marL="47204" marR="47204" marT="23602" marB="23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sz="1200">
                          <a:effectLst/>
                        </a:rPr>
                        <a:t>أنا نجليزية - </a:t>
                      </a:r>
                      <a:r>
                        <a:rPr lang="fr-FR" sz="1200" i="1">
                          <a:effectLst/>
                        </a:rPr>
                        <a:t>ana englesia</a:t>
                      </a:r>
                      <a:endParaRPr lang="fr-FR" sz="1200">
                        <a:effectLst/>
                      </a:endParaRPr>
                    </a:p>
                  </a:txBody>
                  <a:tcPr marL="47204" marR="47204" marT="23602" marB="23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3153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And you, do you live here?</a:t>
                      </a:r>
                    </a:p>
                  </a:txBody>
                  <a:tcPr marL="47204" marR="47204" marT="23602" marB="23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sz="1200">
                          <a:effectLst/>
                        </a:rPr>
                        <a:t>و نتي ساكنة هنا؟ - </a:t>
                      </a:r>
                      <a:r>
                        <a:rPr lang="fr-FR" sz="1200" i="1">
                          <a:effectLst/>
                        </a:rPr>
                        <a:t>wa nti sakna hna?</a:t>
                      </a:r>
                      <a:endParaRPr lang="fr-FR" sz="1200">
                        <a:effectLst/>
                      </a:endParaRPr>
                    </a:p>
                  </a:txBody>
                  <a:tcPr marL="47204" marR="47204" marT="23602" marB="23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3153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Yes, I live here</a:t>
                      </a:r>
                    </a:p>
                  </a:txBody>
                  <a:tcPr marL="47204" marR="47204" marT="23602" marB="23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sz="1200">
                          <a:effectLst/>
                        </a:rPr>
                        <a:t>ايه، ساكنة هنا - </a:t>
                      </a:r>
                      <a:r>
                        <a:rPr lang="fr-FR" sz="1200" i="1">
                          <a:effectLst/>
                        </a:rPr>
                        <a:t>ayeh, sakna hna</a:t>
                      </a:r>
                      <a:endParaRPr lang="fr-FR" sz="1200">
                        <a:effectLst/>
                      </a:endParaRPr>
                    </a:p>
                  </a:txBody>
                  <a:tcPr marL="47204" marR="47204" marT="23602" marB="23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3153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My name is Sarah, what's your name?</a:t>
                      </a:r>
                    </a:p>
                  </a:txBody>
                  <a:tcPr marL="47204" marR="47204" marT="23602" marB="23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sz="1200">
                          <a:effectLst/>
                        </a:rPr>
                        <a:t>اسميتي سارة و نتا - </a:t>
                      </a:r>
                      <a:r>
                        <a:rPr lang="fr-FR" sz="1200" i="1">
                          <a:effectLst/>
                        </a:rPr>
                        <a:t>asmiti sara w nta?</a:t>
                      </a:r>
                      <a:endParaRPr lang="fr-FR" sz="1200">
                        <a:effectLst/>
                      </a:endParaRPr>
                    </a:p>
                  </a:txBody>
                  <a:tcPr marL="47204" marR="47204" marT="23602" marB="23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3153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Julian</a:t>
                      </a:r>
                    </a:p>
                  </a:txBody>
                  <a:tcPr marL="47204" marR="47204" marT="23602" marB="23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sz="1200">
                          <a:effectLst/>
                        </a:rPr>
                        <a:t>جوليان - </a:t>
                      </a:r>
                      <a:r>
                        <a:rPr lang="fr-FR" sz="1200" i="1">
                          <a:effectLst/>
                        </a:rPr>
                        <a:t>julian</a:t>
                      </a:r>
                      <a:endParaRPr lang="fr-FR" sz="1200">
                        <a:effectLst/>
                      </a:endParaRPr>
                    </a:p>
                  </a:txBody>
                  <a:tcPr marL="47204" marR="47204" marT="23602" marB="23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3153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What are you doing here?</a:t>
                      </a:r>
                    </a:p>
                  </a:txBody>
                  <a:tcPr marL="47204" marR="47204" marT="23602" marB="23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sz="1200">
                          <a:effectLst/>
                        </a:rPr>
                        <a:t>آش كديري هنا؟ - </a:t>
                      </a:r>
                      <a:r>
                        <a:rPr lang="fr-FR" sz="1200" i="1">
                          <a:effectLst/>
                        </a:rPr>
                        <a:t>ach kadiri h'na?</a:t>
                      </a:r>
                      <a:endParaRPr lang="fr-FR" sz="1200">
                        <a:effectLst/>
                      </a:endParaRPr>
                    </a:p>
                  </a:txBody>
                  <a:tcPr marL="47204" marR="47204" marT="23602" marB="23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3153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 am on holiday</a:t>
                      </a:r>
                    </a:p>
                  </a:txBody>
                  <a:tcPr marL="47204" marR="47204" marT="23602" marB="23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sz="1200">
                          <a:effectLst/>
                        </a:rPr>
                        <a:t>انا في عطلة - </a:t>
                      </a:r>
                      <a:r>
                        <a:rPr lang="fr-FR" sz="1200" i="1">
                          <a:effectLst/>
                        </a:rPr>
                        <a:t>ana fi otla</a:t>
                      </a:r>
                      <a:endParaRPr lang="fr-FR" sz="1200">
                        <a:effectLst/>
                      </a:endParaRPr>
                    </a:p>
                  </a:txBody>
                  <a:tcPr marL="47204" marR="47204" marT="23602" marB="23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3153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We are on holiday</a:t>
                      </a:r>
                    </a:p>
                  </a:txBody>
                  <a:tcPr marL="47204" marR="47204" marT="23602" marB="23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sz="1200">
                          <a:effectLst/>
                        </a:rPr>
                        <a:t>نحن في عطلة - </a:t>
                      </a:r>
                      <a:r>
                        <a:rPr lang="fr-FR" sz="1200" i="1">
                          <a:effectLst/>
                        </a:rPr>
                        <a:t>nahno fi otla</a:t>
                      </a:r>
                      <a:endParaRPr lang="fr-FR" sz="1200">
                        <a:effectLst/>
                      </a:endParaRPr>
                    </a:p>
                  </a:txBody>
                  <a:tcPr marL="47204" marR="47204" marT="23602" marB="23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3153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I am on a business trip</a:t>
                      </a:r>
                    </a:p>
                  </a:txBody>
                  <a:tcPr marL="47204" marR="47204" marT="23602" marB="23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sz="1200">
                          <a:effectLst/>
                        </a:rPr>
                        <a:t>انا في سفر اعمال - </a:t>
                      </a:r>
                      <a:r>
                        <a:rPr lang="fr-FR" sz="1200" i="1">
                          <a:effectLst/>
                        </a:rPr>
                        <a:t>ana fi safar aemal</a:t>
                      </a:r>
                      <a:endParaRPr lang="fr-FR" sz="1200">
                        <a:effectLst/>
                      </a:endParaRPr>
                    </a:p>
                  </a:txBody>
                  <a:tcPr marL="47204" marR="47204" marT="23602" marB="23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3153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 work here</a:t>
                      </a:r>
                    </a:p>
                  </a:txBody>
                  <a:tcPr marL="47204" marR="47204" marT="23602" marB="23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sz="1200">
                          <a:effectLst/>
                        </a:rPr>
                        <a:t>كانخدم هنا - </a:t>
                      </a:r>
                      <a:r>
                        <a:rPr lang="fr-FR" sz="1200" i="1">
                          <a:effectLst/>
                        </a:rPr>
                        <a:t>kanekhdem hna</a:t>
                      </a:r>
                      <a:endParaRPr lang="fr-FR" sz="1200">
                        <a:effectLst/>
                      </a:endParaRPr>
                    </a:p>
                  </a:txBody>
                  <a:tcPr marL="47204" marR="47204" marT="23602" marB="23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3153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We work here</a:t>
                      </a:r>
                    </a:p>
                  </a:txBody>
                  <a:tcPr marL="47204" marR="47204" marT="23602" marB="23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sz="1200">
                          <a:effectLst/>
                        </a:rPr>
                        <a:t>كانخدمو هنا - </a:t>
                      </a:r>
                      <a:r>
                        <a:rPr lang="fr-FR" sz="1200" i="1">
                          <a:effectLst/>
                        </a:rPr>
                        <a:t>kankhadmo hna</a:t>
                      </a:r>
                      <a:endParaRPr lang="fr-FR" sz="1200">
                        <a:effectLst/>
                      </a:endParaRPr>
                    </a:p>
                  </a:txBody>
                  <a:tcPr marL="47204" marR="47204" marT="23602" marB="23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19102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Where are the good places to go out and eat?</a:t>
                      </a:r>
                    </a:p>
                  </a:txBody>
                  <a:tcPr marL="47204" marR="47204" marT="23602" marB="23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sz="1200">
                          <a:effectLst/>
                        </a:rPr>
                        <a:t>اشناهوما بلايص الماكلة لمزيانين؟ - </a:t>
                      </a:r>
                      <a:r>
                        <a:rPr lang="fr-FR" sz="1200" i="1">
                          <a:effectLst/>
                        </a:rPr>
                        <a:t>achnahouma blayes lmakla lmezianin?</a:t>
                      </a:r>
                      <a:endParaRPr lang="fr-FR" sz="1200">
                        <a:effectLst/>
                      </a:endParaRPr>
                    </a:p>
                  </a:txBody>
                  <a:tcPr marL="47204" marR="47204" marT="23602" marB="23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19102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Is there a museum in the neighbourhood?</a:t>
                      </a:r>
                    </a:p>
                  </a:txBody>
                  <a:tcPr marL="47204" marR="47204" marT="23602" marB="23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sz="1200">
                          <a:effectLst/>
                        </a:rPr>
                        <a:t>كأين شي متحف قريب من هنا؟ - </a:t>
                      </a:r>
                      <a:r>
                        <a:rPr lang="fr-FR" sz="1200" i="1">
                          <a:effectLst/>
                        </a:rPr>
                        <a:t>kayn chi mathaf k'rib mn hna?</a:t>
                      </a:r>
                      <a:endParaRPr lang="fr-FR" sz="1200">
                        <a:effectLst/>
                      </a:endParaRPr>
                    </a:p>
                  </a:txBody>
                  <a:tcPr marL="47204" marR="47204" marT="23602" marB="23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19102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Where could I get an internet connection?</a:t>
                      </a:r>
                    </a:p>
                  </a:txBody>
                  <a:tcPr marL="47204" marR="47204" marT="23602" marB="23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sz="1200" dirty="0">
                          <a:effectLst/>
                        </a:rPr>
                        <a:t>فين نقدر نتكونيكتا؟ - </a:t>
                      </a:r>
                      <a:r>
                        <a:rPr lang="fr-FR" sz="1200" i="1" dirty="0">
                          <a:effectLst/>
                        </a:rPr>
                        <a:t>fin </a:t>
                      </a:r>
                      <a:r>
                        <a:rPr lang="fr-FR" sz="1200" i="1" dirty="0" err="1">
                          <a:effectLst/>
                        </a:rPr>
                        <a:t>nkdar</a:t>
                      </a:r>
                      <a:r>
                        <a:rPr lang="fr-FR" sz="1200" i="1" dirty="0">
                          <a:effectLst/>
                        </a:rPr>
                        <a:t> </a:t>
                      </a:r>
                      <a:r>
                        <a:rPr lang="fr-FR" sz="1200" i="1" dirty="0" err="1">
                          <a:effectLst/>
                        </a:rPr>
                        <a:t>ntkunikta</a:t>
                      </a:r>
                      <a:r>
                        <a:rPr lang="fr-FR" sz="1200" i="1" dirty="0">
                          <a:effectLst/>
                        </a:rPr>
                        <a:t>?</a:t>
                      </a:r>
                      <a:endParaRPr lang="fr-FR" sz="1200" dirty="0">
                        <a:effectLst/>
                      </a:endParaRPr>
                    </a:p>
                  </a:txBody>
                  <a:tcPr marL="47204" marR="47204" marT="23602" marB="23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35991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 flipH="1" flipV="1">
            <a:off x="4283968" y="127999"/>
            <a:ext cx="72008" cy="662473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8287858"/>
              </p:ext>
            </p:extLst>
          </p:nvPr>
        </p:nvGraphicFramePr>
        <p:xfrm>
          <a:off x="24830" y="1180677"/>
          <a:ext cx="4276430" cy="5555588"/>
        </p:xfrm>
        <a:graphic>
          <a:graphicData uri="http://schemas.openxmlformats.org/drawingml/2006/table">
            <a:tbl>
              <a:tblPr/>
              <a:tblGrid>
                <a:gridCol w="2138215"/>
                <a:gridCol w="2138215"/>
              </a:tblGrid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Hello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Hej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Good evening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Hej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Goodbye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Hejdå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See you later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Vi ses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Yes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Ja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No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Nej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Excuse me!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Skulle du kunna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Thanks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Tack!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Thanks a lot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Tack så mycket!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Thank you for your help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Tack för hjälpen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Don't mention it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Varsågod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Ok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Okej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How much is it?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Hur mycket kostar det?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Sorry!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Förlåt!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 don't understand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Jag förstår inte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 get it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Jag förstår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 don't know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Jag vet inte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Forbidden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Förbjudet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Excuse me, where are the toilets?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>
                          <a:effectLst/>
                        </a:rPr>
                        <a:t>Ursäkta mig, var finns det en toalett?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Happy New Year!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Gott Nytt År!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Happy birthday!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Grattis på födelsedagen!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Happy holiday!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Trevliga helgdagar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Congratulations!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effectLst/>
                        </a:rPr>
                        <a:t>Gratulerar</a:t>
                      </a:r>
                      <a:r>
                        <a:rPr lang="fr-FR" sz="1200" dirty="0">
                          <a:effectLst/>
                        </a:rPr>
                        <a:t>!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AutoShape 2" descr="See original im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4" descr="See original imag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8200" name="Picture 8" descr="See original ima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20138"/>
            <a:ext cx="720431" cy="489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5653747"/>
              </p:ext>
            </p:extLst>
          </p:nvPr>
        </p:nvGraphicFramePr>
        <p:xfrm>
          <a:off x="4499992" y="1084664"/>
          <a:ext cx="4482384" cy="5661480"/>
        </p:xfrm>
        <a:graphic>
          <a:graphicData uri="http://schemas.openxmlformats.org/drawingml/2006/table">
            <a:tbl>
              <a:tblPr/>
              <a:tblGrid>
                <a:gridCol w="2241192"/>
                <a:gridCol w="2241192"/>
              </a:tblGrid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Hello. How are </a:t>
                      </a:r>
                      <a:r>
                        <a:rPr lang="fr-FR" sz="1200" dirty="0" err="1">
                          <a:effectLst/>
                        </a:rPr>
                        <a:t>you</a:t>
                      </a:r>
                      <a:r>
                        <a:rPr lang="fr-FR" sz="1200" dirty="0">
                          <a:effectLst/>
                        </a:rPr>
                        <a:t>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Hej. Hur mår du?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</a:rPr>
                        <a:t>Hello. I'm fine, thank you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>
                          <a:effectLst/>
                        </a:rPr>
                        <a:t>Hej. Jag mår bra, tack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Do </a:t>
                      </a:r>
                      <a:r>
                        <a:rPr lang="fr-FR" sz="1200" dirty="0" err="1">
                          <a:effectLst/>
                        </a:rPr>
                        <a:t>you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speak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Swedish</a:t>
                      </a:r>
                      <a:r>
                        <a:rPr lang="fr-FR" sz="1200" dirty="0">
                          <a:effectLst/>
                        </a:rPr>
                        <a:t>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Talar du svenska?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</a:rPr>
                        <a:t>No, I don't speak Swedish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>
                          <a:effectLst/>
                        </a:rPr>
                        <a:t>Nej, jag talar inte svenska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Only a little bit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Bara lite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</a:rPr>
                        <a:t>Where do you come from?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>
                          <a:effectLst/>
                        </a:rPr>
                        <a:t>Vilket land kommer du ifrån?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effectLst/>
                        </a:rPr>
                        <a:t>What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is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your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nationality</a:t>
                      </a:r>
                      <a:r>
                        <a:rPr lang="fr-FR" sz="1200" dirty="0">
                          <a:effectLst/>
                        </a:rPr>
                        <a:t>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Vilken nationalitet är du?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 am English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Jag är engelsman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And you, do you live here?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>
                          <a:effectLst/>
                        </a:rPr>
                        <a:t>Och du, bor du här?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Yes, I live here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effectLst/>
                        </a:rPr>
                        <a:t>Ja</a:t>
                      </a:r>
                      <a:r>
                        <a:rPr lang="fr-FR" sz="1200" dirty="0">
                          <a:effectLst/>
                        </a:rPr>
                        <a:t>, </a:t>
                      </a:r>
                      <a:r>
                        <a:rPr lang="fr-FR" sz="1200" dirty="0" err="1">
                          <a:effectLst/>
                        </a:rPr>
                        <a:t>jag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bor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här</a:t>
                      </a:r>
                      <a:endParaRPr lang="fr-FR" sz="1200" dirty="0">
                        <a:effectLst/>
                      </a:endParaRP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My name is Sarah, what's your name?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>
                          <a:effectLst/>
                        </a:rPr>
                        <a:t>Jag heter Sara. Vad heter du?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Julian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Julien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What are you doing here?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effectLst/>
                        </a:rPr>
                        <a:t>Vad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gör</a:t>
                      </a:r>
                      <a:r>
                        <a:rPr lang="fr-FR" sz="1200" dirty="0">
                          <a:effectLst/>
                        </a:rPr>
                        <a:t> du </a:t>
                      </a:r>
                      <a:r>
                        <a:rPr lang="fr-FR" sz="1200" dirty="0" err="1">
                          <a:effectLst/>
                        </a:rPr>
                        <a:t>här</a:t>
                      </a:r>
                      <a:r>
                        <a:rPr lang="fr-FR" sz="1200" dirty="0">
                          <a:effectLst/>
                        </a:rPr>
                        <a:t>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 am on holiday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Jag är på semester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We are on holiday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Vi </a:t>
                      </a:r>
                      <a:r>
                        <a:rPr lang="fr-FR" sz="1200" dirty="0" err="1">
                          <a:effectLst/>
                        </a:rPr>
                        <a:t>är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på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semester</a:t>
                      </a:r>
                      <a:endParaRPr lang="fr-FR" sz="1200" dirty="0">
                        <a:effectLst/>
                      </a:endParaRP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I am on a business trip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effectLst/>
                        </a:rPr>
                        <a:t>Jag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är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på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affärsresa</a:t>
                      </a:r>
                      <a:endParaRPr lang="fr-FR" sz="1200" dirty="0">
                        <a:effectLst/>
                      </a:endParaRP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 work here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effectLst/>
                        </a:rPr>
                        <a:t>Jag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arbetar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här</a:t>
                      </a:r>
                      <a:endParaRPr lang="fr-FR" sz="1200" dirty="0">
                        <a:effectLst/>
                      </a:endParaRP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We work here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Vi </a:t>
                      </a:r>
                      <a:r>
                        <a:rPr lang="fr-FR" sz="1200" dirty="0" err="1">
                          <a:effectLst/>
                        </a:rPr>
                        <a:t>arbetar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här</a:t>
                      </a:r>
                      <a:endParaRPr lang="fr-FR" sz="1200" dirty="0">
                        <a:effectLst/>
                      </a:endParaRP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50705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Where are the good places to go out and eat?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>
                          <a:effectLst/>
                        </a:rPr>
                        <a:t>Vad finns det för bra ställen att äta på?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Is there a museum in the neighbourhood?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>
                          <a:effectLst/>
                        </a:rPr>
                        <a:t>Finns det något museum i närheten?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50705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Where could I get an internet connection?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Var finns </a:t>
                      </a:r>
                      <a:r>
                        <a:rPr lang="fr-FR" sz="1200" dirty="0" err="1">
                          <a:effectLst/>
                        </a:rPr>
                        <a:t>det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internetanslutning</a:t>
                      </a:r>
                      <a:r>
                        <a:rPr lang="fr-FR" sz="1200" dirty="0">
                          <a:effectLst/>
                        </a:rPr>
                        <a:t>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11" name="Picture 8" descr="See original ima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220138"/>
            <a:ext cx="720431" cy="489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67433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 flipH="1" flipV="1">
            <a:off x="4283968" y="127999"/>
            <a:ext cx="72008" cy="662473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9912638"/>
              </p:ext>
            </p:extLst>
          </p:nvPr>
        </p:nvGraphicFramePr>
        <p:xfrm>
          <a:off x="0" y="171200"/>
          <a:ext cx="4283968" cy="6570168"/>
        </p:xfrm>
        <a:graphic>
          <a:graphicData uri="http://schemas.openxmlformats.org/drawingml/2006/table">
            <a:tbl>
              <a:tblPr/>
              <a:tblGrid>
                <a:gridCol w="2141984"/>
                <a:gridCol w="2141984"/>
              </a:tblGrid>
              <a:tr h="167820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effectLst/>
                        </a:rPr>
                        <a:t>Hello</a:t>
                      </a:r>
                    </a:p>
                  </a:txBody>
                  <a:tcPr marL="43253" marR="43253" marT="21626" marB="21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100">
                          <a:effectLst/>
                        </a:rPr>
                        <a:t>สวัสดีครับ - </a:t>
                      </a:r>
                      <a:r>
                        <a:rPr lang="fr-FR" sz="1100" i="1">
                          <a:effectLst/>
                        </a:rPr>
                        <a:t>Sawatdi Khrap</a:t>
                      </a:r>
                      <a:endParaRPr lang="fr-FR" sz="1100">
                        <a:effectLst/>
                      </a:endParaRPr>
                    </a:p>
                  </a:txBody>
                  <a:tcPr marL="43253" marR="43253" marT="21626" marB="21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820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effectLst/>
                        </a:rPr>
                        <a:t>Good </a:t>
                      </a:r>
                      <a:r>
                        <a:rPr lang="fr-FR" sz="1100" dirty="0" err="1">
                          <a:effectLst/>
                        </a:rPr>
                        <a:t>evening</a:t>
                      </a:r>
                      <a:endParaRPr lang="fr-FR" sz="1100" dirty="0">
                        <a:effectLst/>
                      </a:endParaRPr>
                    </a:p>
                  </a:txBody>
                  <a:tcPr marL="43253" marR="43253" marT="21626" marB="21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100">
                          <a:effectLst/>
                        </a:rPr>
                        <a:t>สวัสดีครับ - </a:t>
                      </a:r>
                      <a:r>
                        <a:rPr lang="fr-FR" sz="1100" i="1">
                          <a:effectLst/>
                        </a:rPr>
                        <a:t>Sawatdi Khrap</a:t>
                      </a:r>
                      <a:endParaRPr lang="fr-FR" sz="1100">
                        <a:effectLst/>
                      </a:endParaRPr>
                    </a:p>
                  </a:txBody>
                  <a:tcPr marL="43253" marR="43253" marT="21626" marB="21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820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Goodbye</a:t>
                      </a:r>
                    </a:p>
                  </a:txBody>
                  <a:tcPr marL="43253" marR="43253" marT="21626" marB="21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100">
                          <a:effectLst/>
                        </a:rPr>
                        <a:t>ลาก่อนครับ - </a:t>
                      </a:r>
                      <a:r>
                        <a:rPr lang="fr-FR" sz="1100" i="1">
                          <a:effectLst/>
                        </a:rPr>
                        <a:t>La Kon Khrap</a:t>
                      </a:r>
                      <a:endParaRPr lang="fr-FR" sz="1100">
                        <a:effectLst/>
                      </a:endParaRPr>
                    </a:p>
                  </a:txBody>
                  <a:tcPr marL="43253" marR="43253" marT="21626" marB="21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820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err="1">
                          <a:effectLst/>
                        </a:rPr>
                        <a:t>See</a:t>
                      </a:r>
                      <a:r>
                        <a:rPr lang="fr-FR" sz="1100" dirty="0">
                          <a:effectLst/>
                        </a:rPr>
                        <a:t> </a:t>
                      </a:r>
                      <a:r>
                        <a:rPr lang="fr-FR" sz="1100" dirty="0" err="1">
                          <a:effectLst/>
                        </a:rPr>
                        <a:t>you</a:t>
                      </a:r>
                      <a:r>
                        <a:rPr lang="fr-FR" sz="1100" dirty="0">
                          <a:effectLst/>
                        </a:rPr>
                        <a:t> </a:t>
                      </a:r>
                      <a:r>
                        <a:rPr lang="fr-FR" sz="1100" dirty="0" err="1">
                          <a:effectLst/>
                        </a:rPr>
                        <a:t>later</a:t>
                      </a:r>
                      <a:endParaRPr lang="fr-FR" sz="1100" dirty="0">
                        <a:effectLst/>
                      </a:endParaRPr>
                    </a:p>
                  </a:txBody>
                  <a:tcPr marL="43253" marR="43253" marT="21626" marB="21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100">
                          <a:effectLst/>
                        </a:rPr>
                        <a:t>เดี๋ยวพบกันค่ะ - </a:t>
                      </a:r>
                      <a:r>
                        <a:rPr lang="fr-FR" sz="1100" i="1">
                          <a:effectLst/>
                        </a:rPr>
                        <a:t>Diao Phop Kan Kha</a:t>
                      </a:r>
                      <a:endParaRPr lang="fr-FR" sz="1100">
                        <a:effectLst/>
                      </a:endParaRPr>
                    </a:p>
                  </a:txBody>
                  <a:tcPr marL="43253" marR="43253" marT="21626" marB="21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820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Yes</a:t>
                      </a:r>
                    </a:p>
                  </a:txBody>
                  <a:tcPr marL="43253" marR="43253" marT="21626" marB="21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100">
                          <a:effectLst/>
                        </a:rPr>
                        <a:t>ใช่ครับ - </a:t>
                      </a:r>
                      <a:r>
                        <a:rPr lang="fr-FR" sz="1100" i="1">
                          <a:effectLst/>
                        </a:rPr>
                        <a:t>Chai Khrap</a:t>
                      </a:r>
                      <a:endParaRPr lang="fr-FR" sz="1100">
                        <a:effectLst/>
                      </a:endParaRPr>
                    </a:p>
                  </a:txBody>
                  <a:tcPr marL="43253" marR="43253" marT="21626" marB="21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820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No</a:t>
                      </a:r>
                    </a:p>
                  </a:txBody>
                  <a:tcPr marL="43253" marR="43253" marT="21626" marB="21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100">
                          <a:effectLst/>
                        </a:rPr>
                        <a:t>ไม่ครับ - </a:t>
                      </a:r>
                      <a:r>
                        <a:rPr lang="fr-FR" sz="1100" i="1">
                          <a:effectLst/>
                        </a:rPr>
                        <a:t>Mai Khrap</a:t>
                      </a:r>
                      <a:endParaRPr lang="fr-FR" sz="1100">
                        <a:effectLst/>
                      </a:endParaRPr>
                    </a:p>
                  </a:txBody>
                  <a:tcPr marL="43253" marR="43253" marT="21626" marB="21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92388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Excuse me!</a:t>
                      </a:r>
                    </a:p>
                  </a:txBody>
                  <a:tcPr marL="43253" marR="43253" marT="21626" marB="21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100">
                          <a:effectLst/>
                        </a:rPr>
                        <a:t>ได้โปรดค่ะ, กรุณาด้วยค่ะ - </a:t>
                      </a:r>
                      <a:r>
                        <a:rPr lang="fr-FR" sz="1100" i="1">
                          <a:effectLst/>
                        </a:rPr>
                        <a:t>Dai Prot Kha, Karuna Duay Kha</a:t>
                      </a:r>
                      <a:endParaRPr lang="fr-FR" sz="1100">
                        <a:effectLst/>
                      </a:endParaRPr>
                    </a:p>
                  </a:txBody>
                  <a:tcPr marL="43253" marR="43253" marT="21626" marB="21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92388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Excuse me</a:t>
                      </a:r>
                    </a:p>
                  </a:txBody>
                  <a:tcPr marL="43253" marR="43253" marT="21626" marB="21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100">
                          <a:effectLst/>
                        </a:rPr>
                        <a:t>ได้โปรดครับ, กรุณาด้วยครับ - </a:t>
                      </a:r>
                      <a:r>
                        <a:rPr lang="fr-FR" sz="1100" i="1">
                          <a:effectLst/>
                        </a:rPr>
                        <a:t>Dai Prot Kharp, Karuna Duay Khrap</a:t>
                      </a:r>
                      <a:endParaRPr lang="fr-FR" sz="1100">
                        <a:effectLst/>
                      </a:endParaRPr>
                    </a:p>
                  </a:txBody>
                  <a:tcPr marL="43253" marR="43253" marT="21626" marB="21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820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err="1">
                          <a:effectLst/>
                        </a:rPr>
                        <a:t>Thanks</a:t>
                      </a:r>
                      <a:endParaRPr lang="fr-FR" sz="1100" dirty="0">
                        <a:effectLst/>
                      </a:endParaRPr>
                    </a:p>
                  </a:txBody>
                  <a:tcPr marL="43253" marR="43253" marT="21626" marB="21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100">
                          <a:effectLst/>
                        </a:rPr>
                        <a:t>ขอบคุณค่ะ - </a:t>
                      </a:r>
                      <a:r>
                        <a:rPr lang="fr-FR" sz="1100" i="1">
                          <a:effectLst/>
                        </a:rPr>
                        <a:t>Khopkhun Kha</a:t>
                      </a:r>
                      <a:endParaRPr lang="fr-FR" sz="1100">
                        <a:effectLst/>
                      </a:endParaRPr>
                    </a:p>
                  </a:txBody>
                  <a:tcPr marL="43253" marR="43253" marT="21626" marB="21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820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Thanks a lot</a:t>
                      </a:r>
                    </a:p>
                  </a:txBody>
                  <a:tcPr marL="43253" marR="43253" marT="21626" marB="21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100">
                          <a:effectLst/>
                        </a:rPr>
                        <a:t>ขอบคุณมากครับ - </a:t>
                      </a:r>
                      <a:r>
                        <a:rPr lang="fr-FR" sz="1100" i="1">
                          <a:effectLst/>
                        </a:rPr>
                        <a:t>Khopkhun Mak Khrap</a:t>
                      </a:r>
                      <a:endParaRPr lang="fr-FR" sz="1100">
                        <a:effectLst/>
                      </a:endParaRPr>
                    </a:p>
                  </a:txBody>
                  <a:tcPr marL="43253" marR="43253" marT="21626" marB="21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92388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Thank you for your help</a:t>
                      </a:r>
                    </a:p>
                  </a:txBody>
                  <a:tcPr marL="43253" marR="43253" marT="21626" marB="21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100">
                          <a:effectLst/>
                        </a:rPr>
                        <a:t>ขอบคุณค่ะที่ช่วยเหลือ - </a:t>
                      </a:r>
                      <a:r>
                        <a:rPr lang="fr-FR" sz="1100" i="1">
                          <a:effectLst/>
                        </a:rPr>
                        <a:t>Khopkhun Kha Thi Chuailuea</a:t>
                      </a:r>
                      <a:endParaRPr lang="fr-FR" sz="1100">
                        <a:effectLst/>
                      </a:endParaRPr>
                    </a:p>
                  </a:txBody>
                  <a:tcPr marL="43253" marR="43253" marT="21626" marB="21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820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err="1">
                          <a:effectLst/>
                        </a:rPr>
                        <a:t>Don't</a:t>
                      </a:r>
                      <a:r>
                        <a:rPr lang="fr-FR" sz="1100" dirty="0">
                          <a:effectLst/>
                        </a:rPr>
                        <a:t> mention </a:t>
                      </a:r>
                      <a:r>
                        <a:rPr lang="fr-FR" sz="1100" dirty="0" err="1">
                          <a:effectLst/>
                        </a:rPr>
                        <a:t>it</a:t>
                      </a:r>
                      <a:endParaRPr lang="fr-FR" sz="1100" dirty="0">
                        <a:effectLst/>
                      </a:endParaRPr>
                    </a:p>
                  </a:txBody>
                  <a:tcPr marL="43253" marR="43253" marT="21626" marB="21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100">
                          <a:effectLst/>
                        </a:rPr>
                        <a:t>เชิญครับ - </a:t>
                      </a:r>
                      <a:r>
                        <a:rPr lang="fr-FR" sz="1100" i="1">
                          <a:effectLst/>
                        </a:rPr>
                        <a:t>Choen Khrap</a:t>
                      </a:r>
                      <a:endParaRPr lang="fr-FR" sz="1100">
                        <a:effectLst/>
                      </a:endParaRPr>
                    </a:p>
                  </a:txBody>
                  <a:tcPr marL="43253" marR="43253" marT="21626" marB="21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820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effectLst/>
                        </a:rPr>
                        <a:t>Ok</a:t>
                      </a:r>
                    </a:p>
                  </a:txBody>
                  <a:tcPr marL="43253" marR="43253" marT="21626" marB="21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100" dirty="0">
                          <a:effectLst/>
                        </a:rPr>
                        <a:t>ตกลงครับ - </a:t>
                      </a:r>
                      <a:r>
                        <a:rPr lang="fr-FR" sz="1100" i="1" dirty="0" err="1">
                          <a:effectLst/>
                        </a:rPr>
                        <a:t>Toklong</a:t>
                      </a:r>
                      <a:r>
                        <a:rPr lang="fr-FR" sz="1100" i="1" dirty="0">
                          <a:effectLst/>
                        </a:rPr>
                        <a:t> </a:t>
                      </a:r>
                      <a:r>
                        <a:rPr lang="fr-FR" sz="1100" i="1" dirty="0" err="1">
                          <a:effectLst/>
                        </a:rPr>
                        <a:t>Khrap</a:t>
                      </a:r>
                      <a:endParaRPr lang="fr-FR" sz="1100" dirty="0">
                        <a:effectLst/>
                      </a:endParaRPr>
                    </a:p>
                  </a:txBody>
                  <a:tcPr marL="43253" marR="43253" marT="21626" marB="21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820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How much is it?</a:t>
                      </a:r>
                    </a:p>
                  </a:txBody>
                  <a:tcPr marL="43253" marR="43253" marT="21626" marB="21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100" dirty="0">
                          <a:effectLst/>
                        </a:rPr>
                        <a:t>ราคาเท่าไรค่ะ - </a:t>
                      </a:r>
                      <a:r>
                        <a:rPr lang="fr-FR" sz="1100" i="1" dirty="0" err="1">
                          <a:effectLst/>
                        </a:rPr>
                        <a:t>Rakha</a:t>
                      </a:r>
                      <a:r>
                        <a:rPr lang="fr-FR" sz="1100" i="1" dirty="0">
                          <a:effectLst/>
                        </a:rPr>
                        <a:t> </a:t>
                      </a:r>
                      <a:r>
                        <a:rPr lang="fr-FR" sz="1100" i="1" dirty="0" err="1">
                          <a:effectLst/>
                        </a:rPr>
                        <a:t>Thaorai</a:t>
                      </a:r>
                      <a:r>
                        <a:rPr lang="fr-FR" sz="1100" i="1" dirty="0">
                          <a:effectLst/>
                        </a:rPr>
                        <a:t> Kha</a:t>
                      </a:r>
                      <a:endParaRPr lang="fr-FR" sz="1100" dirty="0">
                        <a:effectLst/>
                      </a:endParaRPr>
                    </a:p>
                  </a:txBody>
                  <a:tcPr marL="43253" marR="43253" marT="21626" marB="21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820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Sorry!</a:t>
                      </a:r>
                    </a:p>
                  </a:txBody>
                  <a:tcPr marL="43253" marR="43253" marT="21626" marB="21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100">
                          <a:effectLst/>
                        </a:rPr>
                        <a:t>ขอโทษค่ะ - </a:t>
                      </a:r>
                      <a:r>
                        <a:rPr lang="fr-FR" sz="1100" i="1">
                          <a:effectLst/>
                        </a:rPr>
                        <a:t>Khothot Kha</a:t>
                      </a:r>
                      <a:endParaRPr lang="fr-FR" sz="1100">
                        <a:effectLst/>
                      </a:endParaRPr>
                    </a:p>
                  </a:txBody>
                  <a:tcPr marL="43253" marR="43253" marT="21626" marB="21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820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I don't understand</a:t>
                      </a:r>
                    </a:p>
                  </a:txBody>
                  <a:tcPr marL="43253" marR="43253" marT="21626" marB="21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100">
                          <a:effectLst/>
                        </a:rPr>
                        <a:t>ดิฉันไม่เข้าใจค่ะ - </a:t>
                      </a:r>
                      <a:r>
                        <a:rPr lang="fr-FR" sz="1100" i="1">
                          <a:effectLst/>
                        </a:rPr>
                        <a:t>Dichan Mai Khaochai Kha</a:t>
                      </a:r>
                      <a:endParaRPr lang="fr-FR" sz="1100">
                        <a:effectLst/>
                      </a:endParaRPr>
                    </a:p>
                  </a:txBody>
                  <a:tcPr marL="43253" marR="43253" marT="21626" marB="21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820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I get it</a:t>
                      </a:r>
                    </a:p>
                  </a:txBody>
                  <a:tcPr marL="43253" marR="43253" marT="21626" marB="21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100">
                          <a:effectLst/>
                        </a:rPr>
                        <a:t>ดิฉันเข้าใจแล้วค่ะ - </a:t>
                      </a:r>
                      <a:r>
                        <a:rPr lang="fr-FR" sz="1100" i="1">
                          <a:effectLst/>
                        </a:rPr>
                        <a:t>Dichan Khaochai Laeo Kha</a:t>
                      </a:r>
                      <a:endParaRPr lang="fr-FR" sz="1100">
                        <a:effectLst/>
                      </a:endParaRPr>
                    </a:p>
                  </a:txBody>
                  <a:tcPr marL="43253" marR="43253" marT="21626" marB="21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820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I don't know</a:t>
                      </a:r>
                    </a:p>
                  </a:txBody>
                  <a:tcPr marL="43253" marR="43253" marT="21626" marB="21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100">
                          <a:effectLst/>
                        </a:rPr>
                        <a:t>ผมไม่ทราบครับ - </a:t>
                      </a:r>
                      <a:r>
                        <a:rPr lang="fr-FR" sz="1100" i="1">
                          <a:effectLst/>
                        </a:rPr>
                        <a:t>Phom Mai Sap Khrap</a:t>
                      </a:r>
                      <a:endParaRPr lang="fr-FR" sz="1100">
                        <a:effectLst/>
                      </a:endParaRPr>
                    </a:p>
                  </a:txBody>
                  <a:tcPr marL="43253" marR="43253" marT="21626" marB="21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92388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err="1">
                          <a:effectLst/>
                        </a:rPr>
                        <a:t>Forbidden</a:t>
                      </a:r>
                      <a:endParaRPr lang="fr-FR" sz="1100" dirty="0">
                        <a:effectLst/>
                      </a:endParaRPr>
                    </a:p>
                  </a:txBody>
                  <a:tcPr marL="43253" marR="43253" marT="21626" marB="21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100">
                          <a:effectLst/>
                        </a:rPr>
                        <a:t>ห้ามครับ, ทำไม่ได้ครับ - </a:t>
                      </a:r>
                      <a:r>
                        <a:rPr lang="fr-FR" sz="1100" i="1">
                          <a:effectLst/>
                        </a:rPr>
                        <a:t>Ham Khrap, Tammaidai Khrap</a:t>
                      </a:r>
                      <a:endParaRPr lang="fr-FR" sz="1100">
                        <a:effectLst/>
                      </a:endParaRPr>
                    </a:p>
                  </a:txBody>
                  <a:tcPr marL="43253" marR="43253" marT="21626" marB="21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820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Excuse me, where are the toilets?</a:t>
                      </a:r>
                    </a:p>
                  </a:txBody>
                  <a:tcPr marL="43253" marR="43253" marT="21626" marB="21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100" dirty="0">
                          <a:effectLst/>
                        </a:rPr>
                        <a:t>ห้องน้ำอยู่ไหนคะ - </a:t>
                      </a:r>
                      <a:r>
                        <a:rPr lang="fr-FR" sz="1100" i="1" dirty="0">
                          <a:effectLst/>
                        </a:rPr>
                        <a:t>Hong </a:t>
                      </a:r>
                      <a:r>
                        <a:rPr lang="fr-FR" sz="1100" i="1" dirty="0" err="1">
                          <a:effectLst/>
                        </a:rPr>
                        <a:t>nam</a:t>
                      </a:r>
                      <a:r>
                        <a:rPr lang="fr-FR" sz="1100" i="1" dirty="0">
                          <a:effectLst/>
                        </a:rPr>
                        <a:t> </a:t>
                      </a:r>
                      <a:r>
                        <a:rPr lang="fr-FR" sz="1100" i="1" dirty="0" err="1">
                          <a:effectLst/>
                        </a:rPr>
                        <a:t>yoo</a:t>
                      </a:r>
                      <a:r>
                        <a:rPr lang="fr-FR" sz="1100" i="1" dirty="0">
                          <a:effectLst/>
                        </a:rPr>
                        <a:t> </a:t>
                      </a:r>
                      <a:r>
                        <a:rPr lang="fr-FR" sz="1100" i="1" dirty="0" err="1">
                          <a:effectLst/>
                        </a:rPr>
                        <a:t>nai</a:t>
                      </a:r>
                      <a:r>
                        <a:rPr lang="fr-FR" sz="1100" i="1" dirty="0">
                          <a:effectLst/>
                        </a:rPr>
                        <a:t> Kha</a:t>
                      </a:r>
                      <a:endParaRPr lang="fr-FR" sz="1100" dirty="0">
                        <a:effectLst/>
                      </a:endParaRPr>
                    </a:p>
                  </a:txBody>
                  <a:tcPr marL="43253" marR="43253" marT="21626" marB="21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820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Happy New Year!</a:t>
                      </a:r>
                    </a:p>
                  </a:txBody>
                  <a:tcPr marL="43253" marR="43253" marT="21626" marB="21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100">
                          <a:effectLst/>
                        </a:rPr>
                        <a:t>สุขสันต์วันปีใหม่ครับ - </a:t>
                      </a:r>
                      <a:r>
                        <a:rPr lang="fr-FR" sz="1100" i="1">
                          <a:effectLst/>
                        </a:rPr>
                        <a:t>Sut San Wan Pimai Khrap</a:t>
                      </a:r>
                      <a:endParaRPr lang="fr-FR" sz="1100">
                        <a:effectLst/>
                      </a:endParaRPr>
                    </a:p>
                  </a:txBody>
                  <a:tcPr marL="43253" marR="43253" marT="21626" marB="21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820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Happy birthday!</a:t>
                      </a:r>
                    </a:p>
                  </a:txBody>
                  <a:tcPr marL="43253" marR="43253" marT="21626" marB="21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100" dirty="0">
                          <a:effectLst/>
                        </a:rPr>
                        <a:t>สุขสันต์วันเกิดครับ - </a:t>
                      </a:r>
                      <a:r>
                        <a:rPr lang="fr-FR" sz="1100" i="1" dirty="0">
                          <a:effectLst/>
                        </a:rPr>
                        <a:t>Suk San Wan </a:t>
                      </a:r>
                      <a:r>
                        <a:rPr lang="fr-FR" sz="1100" i="1" dirty="0" err="1">
                          <a:effectLst/>
                        </a:rPr>
                        <a:t>Koet</a:t>
                      </a:r>
                      <a:r>
                        <a:rPr lang="fr-FR" sz="1100" i="1" dirty="0">
                          <a:effectLst/>
                        </a:rPr>
                        <a:t> </a:t>
                      </a:r>
                      <a:r>
                        <a:rPr lang="fr-FR" sz="1100" i="1" dirty="0" err="1">
                          <a:effectLst/>
                        </a:rPr>
                        <a:t>Khrap</a:t>
                      </a:r>
                      <a:endParaRPr lang="fr-FR" sz="1100" dirty="0">
                        <a:effectLst/>
                      </a:endParaRPr>
                    </a:p>
                  </a:txBody>
                  <a:tcPr marL="43253" marR="43253" marT="21626" marB="21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820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Happy holiday!</a:t>
                      </a:r>
                    </a:p>
                  </a:txBody>
                  <a:tcPr marL="43253" marR="43253" marT="21626" marB="21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100" dirty="0">
                          <a:effectLst/>
                        </a:rPr>
                        <a:t>ขอให้สนุกนะครับ - </a:t>
                      </a:r>
                      <a:r>
                        <a:rPr lang="fr-FR" sz="1100" i="1" dirty="0" err="1">
                          <a:effectLst/>
                        </a:rPr>
                        <a:t>Kho</a:t>
                      </a:r>
                      <a:r>
                        <a:rPr lang="fr-FR" sz="1100" i="1" dirty="0">
                          <a:effectLst/>
                        </a:rPr>
                        <a:t> Hai </a:t>
                      </a:r>
                      <a:r>
                        <a:rPr lang="fr-FR" sz="1100" i="1" dirty="0" err="1">
                          <a:effectLst/>
                        </a:rPr>
                        <a:t>Sanuk</a:t>
                      </a:r>
                      <a:r>
                        <a:rPr lang="fr-FR" sz="1100" i="1" dirty="0">
                          <a:effectLst/>
                        </a:rPr>
                        <a:t> na </a:t>
                      </a:r>
                      <a:r>
                        <a:rPr lang="fr-FR" sz="1100" i="1" dirty="0" err="1">
                          <a:effectLst/>
                        </a:rPr>
                        <a:t>Khrap</a:t>
                      </a:r>
                      <a:endParaRPr lang="fr-FR" sz="1100" dirty="0">
                        <a:effectLst/>
                      </a:endParaRPr>
                    </a:p>
                  </a:txBody>
                  <a:tcPr marL="43253" marR="43253" marT="21626" marB="21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820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Congratulations!</a:t>
                      </a:r>
                    </a:p>
                  </a:txBody>
                  <a:tcPr marL="43253" marR="43253" marT="21626" marB="21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100" dirty="0">
                          <a:effectLst/>
                        </a:rPr>
                        <a:t>ยินดีด้วยนะครับ - </a:t>
                      </a:r>
                      <a:r>
                        <a:rPr lang="fr-FR" sz="1100" i="1" dirty="0" err="1">
                          <a:effectLst/>
                        </a:rPr>
                        <a:t>Yindi</a:t>
                      </a:r>
                      <a:r>
                        <a:rPr lang="fr-FR" sz="1100" i="1" dirty="0">
                          <a:effectLst/>
                        </a:rPr>
                        <a:t> </a:t>
                      </a:r>
                      <a:r>
                        <a:rPr lang="fr-FR" sz="1100" i="1" dirty="0" err="1">
                          <a:effectLst/>
                        </a:rPr>
                        <a:t>Duai</a:t>
                      </a:r>
                      <a:r>
                        <a:rPr lang="fr-FR" sz="1100" i="1" dirty="0">
                          <a:effectLst/>
                        </a:rPr>
                        <a:t> na </a:t>
                      </a:r>
                      <a:r>
                        <a:rPr lang="fr-FR" sz="1100" i="1" dirty="0" err="1">
                          <a:effectLst/>
                        </a:rPr>
                        <a:t>Khrap</a:t>
                      </a:r>
                      <a:endParaRPr lang="fr-FR" sz="1100" dirty="0">
                        <a:effectLst/>
                      </a:endParaRPr>
                    </a:p>
                  </a:txBody>
                  <a:tcPr marL="43253" marR="43253" marT="21626" marB="216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0461495"/>
              </p:ext>
            </p:extLst>
          </p:nvPr>
        </p:nvGraphicFramePr>
        <p:xfrm>
          <a:off x="4373515" y="564676"/>
          <a:ext cx="4662982" cy="6248700"/>
        </p:xfrm>
        <a:graphic>
          <a:graphicData uri="http://schemas.openxmlformats.org/drawingml/2006/table">
            <a:tbl>
              <a:tblPr/>
              <a:tblGrid>
                <a:gridCol w="2331491"/>
                <a:gridCol w="2331491"/>
              </a:tblGrid>
              <a:tr h="245392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>
                          <a:effectLst/>
                        </a:rPr>
                        <a:t>Hello. How are </a:t>
                      </a:r>
                      <a:r>
                        <a:rPr lang="fr-FR" sz="1000" dirty="0" err="1">
                          <a:effectLst/>
                        </a:rPr>
                        <a:t>you</a:t>
                      </a:r>
                      <a:r>
                        <a:rPr lang="fr-FR" sz="1000" dirty="0">
                          <a:effectLst/>
                        </a:rPr>
                        <a:t>?</a:t>
                      </a: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000">
                          <a:effectLst/>
                        </a:rPr>
                        <a:t>สวัสดีครับ, สบายดีไหมครับ - </a:t>
                      </a:r>
                      <a:r>
                        <a:rPr lang="fr-FR" sz="1000" i="1">
                          <a:effectLst/>
                        </a:rPr>
                        <a:t>Sawatdi Khrap , Sabai Di Mai Khrap</a:t>
                      </a:r>
                      <a:endParaRPr lang="fr-FR" sz="1000">
                        <a:effectLst/>
                      </a:endParaRP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45392"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effectLst/>
                        </a:rPr>
                        <a:t>Hello. I'm fine, thank you</a:t>
                      </a: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000">
                          <a:effectLst/>
                        </a:rPr>
                        <a:t>สวัสดีค่ะ, ดิฉันสบายดีค่ะ - </a:t>
                      </a:r>
                      <a:r>
                        <a:rPr lang="fr-FR" sz="1000" i="1">
                          <a:effectLst/>
                        </a:rPr>
                        <a:t>Sawatdi Kha , Dichan Sabai Di Kha</a:t>
                      </a:r>
                      <a:endParaRPr lang="fr-FR" sz="1000">
                        <a:effectLst/>
                      </a:endParaRP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45392">
                <a:tc>
                  <a:txBody>
                    <a:bodyPr/>
                    <a:lstStyle/>
                    <a:p>
                      <a:pPr algn="ctr"/>
                      <a:r>
                        <a:rPr lang="fr-FR" sz="1000">
                          <a:effectLst/>
                        </a:rPr>
                        <a:t>Do you speak Thai?</a:t>
                      </a: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000">
                          <a:effectLst/>
                        </a:rPr>
                        <a:t>คุณพูดภาษาไทยไหมคะ - </a:t>
                      </a:r>
                      <a:r>
                        <a:rPr lang="fr-FR" sz="1000" i="1">
                          <a:effectLst/>
                        </a:rPr>
                        <a:t>Khun Phut Phasa Thai Mai Kha</a:t>
                      </a:r>
                      <a:endParaRPr lang="fr-FR" sz="1000">
                        <a:effectLst/>
                      </a:endParaRP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45392"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effectLst/>
                        </a:rPr>
                        <a:t>No, I don't speak Thai</a:t>
                      </a: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000" dirty="0">
                          <a:effectLst/>
                        </a:rPr>
                        <a:t>ไม่ค่ะ, ดิฉันไม่พูดภาษาไทย - </a:t>
                      </a:r>
                      <a:r>
                        <a:rPr lang="fr-FR" sz="1000" i="1" dirty="0">
                          <a:effectLst/>
                        </a:rPr>
                        <a:t>Mai </a:t>
                      </a:r>
                      <a:r>
                        <a:rPr lang="fr-FR" sz="1000" i="1" dirty="0" err="1">
                          <a:effectLst/>
                        </a:rPr>
                        <a:t>Kha,Dichan</a:t>
                      </a:r>
                      <a:r>
                        <a:rPr lang="fr-FR" sz="1000" i="1" dirty="0">
                          <a:effectLst/>
                        </a:rPr>
                        <a:t> Mai </a:t>
                      </a:r>
                      <a:r>
                        <a:rPr lang="fr-FR" sz="1000" i="1" dirty="0" err="1">
                          <a:effectLst/>
                        </a:rPr>
                        <a:t>Phut</a:t>
                      </a:r>
                      <a:r>
                        <a:rPr lang="fr-FR" sz="1000" i="1" dirty="0">
                          <a:effectLst/>
                        </a:rPr>
                        <a:t> </a:t>
                      </a:r>
                      <a:r>
                        <a:rPr lang="fr-FR" sz="1000" i="1" dirty="0" err="1">
                          <a:effectLst/>
                        </a:rPr>
                        <a:t>Phasa</a:t>
                      </a:r>
                      <a:r>
                        <a:rPr lang="fr-FR" sz="1000" i="1" dirty="0">
                          <a:effectLst/>
                        </a:rPr>
                        <a:t> </a:t>
                      </a:r>
                      <a:r>
                        <a:rPr lang="fr-FR" sz="1000" i="1" dirty="0" err="1">
                          <a:effectLst/>
                        </a:rPr>
                        <a:t>Thai</a:t>
                      </a:r>
                      <a:endParaRPr lang="fr-FR" sz="1000" dirty="0">
                        <a:effectLst/>
                      </a:endParaRP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40846">
                <a:tc>
                  <a:txBody>
                    <a:bodyPr/>
                    <a:lstStyle/>
                    <a:p>
                      <a:pPr algn="ctr"/>
                      <a:r>
                        <a:rPr lang="fr-FR" sz="1000">
                          <a:effectLst/>
                        </a:rPr>
                        <a:t>Only a little bit</a:t>
                      </a: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000">
                          <a:effectLst/>
                        </a:rPr>
                        <a:t>นิดหน่อยก็พอค่ะ - </a:t>
                      </a:r>
                      <a:r>
                        <a:rPr lang="fr-FR" sz="1000" i="1">
                          <a:effectLst/>
                        </a:rPr>
                        <a:t>Nitnoi Korpor Kha</a:t>
                      </a:r>
                      <a:endParaRPr lang="fr-FR" sz="1000">
                        <a:effectLst/>
                      </a:endParaRP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45392"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effectLst/>
                        </a:rPr>
                        <a:t>Where do you come from?</a:t>
                      </a: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000">
                          <a:effectLst/>
                        </a:rPr>
                        <a:t>คุณมาจากประเทศไหนครับ - </a:t>
                      </a:r>
                      <a:r>
                        <a:rPr lang="fr-FR" sz="1000" i="1">
                          <a:effectLst/>
                        </a:rPr>
                        <a:t>Khun Ma Chak Prathet Nai Khrap</a:t>
                      </a:r>
                      <a:endParaRPr lang="fr-FR" sz="1000">
                        <a:effectLst/>
                      </a:endParaRP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40846">
                <a:tc>
                  <a:txBody>
                    <a:bodyPr/>
                    <a:lstStyle/>
                    <a:p>
                      <a:pPr algn="ctr"/>
                      <a:r>
                        <a:rPr lang="fr-FR" sz="1000">
                          <a:effectLst/>
                        </a:rPr>
                        <a:t>What is your nationality?</a:t>
                      </a: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000">
                          <a:effectLst/>
                        </a:rPr>
                        <a:t>คุณสัญชาติอะไรครับ - </a:t>
                      </a:r>
                      <a:r>
                        <a:rPr lang="fr-FR" sz="1000" i="1">
                          <a:effectLst/>
                        </a:rPr>
                        <a:t>Khun Sanchat Arai Khrap</a:t>
                      </a:r>
                      <a:endParaRPr lang="fr-FR" sz="1000">
                        <a:effectLst/>
                      </a:endParaRP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45392">
                <a:tc>
                  <a:txBody>
                    <a:bodyPr/>
                    <a:lstStyle/>
                    <a:p>
                      <a:pPr algn="ctr"/>
                      <a:r>
                        <a:rPr lang="fr-FR" sz="1000">
                          <a:effectLst/>
                        </a:rPr>
                        <a:t>I am English</a:t>
                      </a: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000">
                          <a:effectLst/>
                        </a:rPr>
                        <a:t>ดิฉันเป็นชาวอังกฤษค่ะ - </a:t>
                      </a:r>
                      <a:r>
                        <a:rPr lang="fr-FR" sz="1000" i="1">
                          <a:effectLst/>
                        </a:rPr>
                        <a:t>Dichan Pen Chao Angkrit Kha</a:t>
                      </a:r>
                      <a:endParaRPr lang="fr-FR" sz="1000">
                        <a:effectLst/>
                      </a:endParaRP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45392"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effectLst/>
                        </a:rPr>
                        <a:t>And you, do you live here?</a:t>
                      </a: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000">
                          <a:effectLst/>
                        </a:rPr>
                        <a:t>แล้วคุณล่ะคะ, คุณอยู่ที่นี่หรือ - </a:t>
                      </a:r>
                      <a:r>
                        <a:rPr lang="fr-FR" sz="1000" i="1">
                          <a:effectLst/>
                        </a:rPr>
                        <a:t>Laeo Khun La Kha , Khun Yu Thi Ni Rue</a:t>
                      </a:r>
                      <a:endParaRPr lang="fr-FR" sz="1000">
                        <a:effectLst/>
                      </a:endParaRP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40846">
                <a:tc>
                  <a:txBody>
                    <a:bodyPr/>
                    <a:lstStyle/>
                    <a:p>
                      <a:pPr algn="ctr"/>
                      <a:r>
                        <a:rPr lang="fr-FR" sz="1000">
                          <a:effectLst/>
                        </a:rPr>
                        <a:t>Yes, I live here</a:t>
                      </a: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000">
                          <a:effectLst/>
                        </a:rPr>
                        <a:t>ใช่ครับ, ผมอยู่ที่นี่ - </a:t>
                      </a:r>
                      <a:r>
                        <a:rPr lang="fr-FR" sz="1000" i="1">
                          <a:effectLst/>
                        </a:rPr>
                        <a:t>Chai Khrap , Phom Yu Thi Ni</a:t>
                      </a:r>
                      <a:endParaRPr lang="fr-FR" sz="1000">
                        <a:effectLst/>
                      </a:endParaRP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45392"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effectLst/>
                        </a:rPr>
                        <a:t>My name is Sarah, what's your name?</a:t>
                      </a: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000">
                          <a:effectLst/>
                        </a:rPr>
                        <a:t>ดิฉันชื่อซาร่า, แล้วคุณล่ะคะ - </a:t>
                      </a:r>
                      <a:r>
                        <a:rPr lang="fr-FR" sz="1000" i="1">
                          <a:effectLst/>
                        </a:rPr>
                        <a:t>Dichan Chue Sa Ra , Laeo Khun La Kha</a:t>
                      </a:r>
                      <a:endParaRPr lang="fr-FR" sz="1000">
                        <a:effectLst/>
                      </a:endParaRP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40846">
                <a:tc>
                  <a:txBody>
                    <a:bodyPr/>
                    <a:lstStyle/>
                    <a:p>
                      <a:pPr algn="ctr"/>
                      <a:r>
                        <a:rPr lang="fr-FR" sz="1000">
                          <a:effectLst/>
                        </a:rPr>
                        <a:t>Julian</a:t>
                      </a: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000">
                          <a:effectLst/>
                        </a:rPr>
                        <a:t>จูเลียงครับ - </a:t>
                      </a:r>
                      <a:r>
                        <a:rPr lang="fr-FR" sz="1000" i="1">
                          <a:effectLst/>
                        </a:rPr>
                        <a:t>Chu Liang Khrap</a:t>
                      </a:r>
                      <a:endParaRPr lang="fr-FR" sz="1000">
                        <a:effectLst/>
                      </a:endParaRP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45392"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effectLst/>
                        </a:rPr>
                        <a:t>What are you doing here?</a:t>
                      </a: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000">
                          <a:effectLst/>
                        </a:rPr>
                        <a:t>คุณมาทำอะไรที่นี่ครับ - </a:t>
                      </a:r>
                      <a:r>
                        <a:rPr lang="fr-FR" sz="1000" i="1">
                          <a:effectLst/>
                        </a:rPr>
                        <a:t>Khun Ma Tham Arai Thi Ni Khrap</a:t>
                      </a:r>
                      <a:endParaRPr lang="fr-FR" sz="1000">
                        <a:effectLst/>
                      </a:endParaRP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40846">
                <a:tc>
                  <a:txBody>
                    <a:bodyPr/>
                    <a:lstStyle/>
                    <a:p>
                      <a:pPr algn="ctr"/>
                      <a:r>
                        <a:rPr lang="fr-FR" sz="1000">
                          <a:effectLst/>
                        </a:rPr>
                        <a:t>I am on holiday</a:t>
                      </a: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000">
                          <a:effectLst/>
                        </a:rPr>
                        <a:t>ผมมาเที่ยวครับ - </a:t>
                      </a:r>
                      <a:r>
                        <a:rPr lang="fr-FR" sz="1000" i="1">
                          <a:effectLst/>
                        </a:rPr>
                        <a:t>Dichan Ma Thiao Kha</a:t>
                      </a:r>
                      <a:endParaRPr lang="fr-FR" sz="1000">
                        <a:effectLst/>
                      </a:endParaRP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45392">
                <a:tc>
                  <a:txBody>
                    <a:bodyPr/>
                    <a:lstStyle/>
                    <a:p>
                      <a:pPr algn="ctr"/>
                      <a:r>
                        <a:rPr lang="fr-FR" sz="1000">
                          <a:effectLst/>
                        </a:rPr>
                        <a:t>We are on holiday</a:t>
                      </a: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000">
                          <a:effectLst/>
                        </a:rPr>
                        <a:t>พวกเรามาเที่ยวกันค่ะ - </a:t>
                      </a:r>
                      <a:r>
                        <a:rPr lang="fr-FR" sz="1000" i="1">
                          <a:effectLst/>
                        </a:rPr>
                        <a:t>Phuakrao Ma Thiao Kun Kha</a:t>
                      </a:r>
                      <a:endParaRPr lang="fr-FR" sz="1000">
                        <a:effectLst/>
                      </a:endParaRP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45392"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effectLst/>
                        </a:rPr>
                        <a:t>I am on a business trip</a:t>
                      </a: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000">
                          <a:effectLst/>
                        </a:rPr>
                        <a:t>ดิฉันมาติดต่อธุรกิจค่ะ - </a:t>
                      </a:r>
                      <a:r>
                        <a:rPr lang="fr-FR" sz="1000" i="1">
                          <a:effectLst/>
                        </a:rPr>
                        <a:t>Di Chan Ma Tidtor Thurakit Kha</a:t>
                      </a:r>
                      <a:endParaRPr lang="fr-FR" sz="1000">
                        <a:effectLst/>
                      </a:endParaRP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40846">
                <a:tc>
                  <a:txBody>
                    <a:bodyPr/>
                    <a:lstStyle/>
                    <a:p>
                      <a:pPr algn="ctr"/>
                      <a:r>
                        <a:rPr lang="fr-FR" sz="1000">
                          <a:effectLst/>
                        </a:rPr>
                        <a:t>I work here</a:t>
                      </a: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000">
                          <a:effectLst/>
                        </a:rPr>
                        <a:t>ดิฉันทำงานที่นี่ค่ะ - </a:t>
                      </a:r>
                      <a:r>
                        <a:rPr lang="fr-FR" sz="1000" i="1">
                          <a:effectLst/>
                        </a:rPr>
                        <a:t>Dichan Thamngan Thi Ni Kha</a:t>
                      </a:r>
                      <a:endParaRPr lang="fr-FR" sz="1000">
                        <a:effectLst/>
                      </a:endParaRP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45392">
                <a:tc>
                  <a:txBody>
                    <a:bodyPr/>
                    <a:lstStyle/>
                    <a:p>
                      <a:pPr algn="ctr"/>
                      <a:r>
                        <a:rPr lang="fr-FR" sz="1000">
                          <a:effectLst/>
                        </a:rPr>
                        <a:t>We work here</a:t>
                      </a: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000">
                          <a:effectLst/>
                        </a:rPr>
                        <a:t>พวกเราทำงานที่นี่ค่ะ - </a:t>
                      </a:r>
                      <a:r>
                        <a:rPr lang="fr-FR" sz="1000" i="1">
                          <a:effectLst/>
                        </a:rPr>
                        <a:t>Phuakrao Thamngan Thi Ni Kha</a:t>
                      </a:r>
                      <a:endParaRPr lang="fr-FR" sz="1000">
                        <a:effectLst/>
                      </a:endParaRP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45392"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effectLst/>
                        </a:rPr>
                        <a:t>Where are the good places to go out and eat?</a:t>
                      </a: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000">
                          <a:effectLst/>
                        </a:rPr>
                        <a:t>ที่นี่มีร้านอร่อยๆ ไหมคะ - </a:t>
                      </a:r>
                      <a:r>
                        <a:rPr lang="fr-FR" sz="1000" i="1">
                          <a:effectLst/>
                        </a:rPr>
                        <a:t>Thinai Mi Ran Aroi Aroi Mai Kha</a:t>
                      </a:r>
                      <a:endParaRPr lang="fr-FR" sz="1000">
                        <a:effectLst/>
                      </a:endParaRP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45392"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effectLst/>
                        </a:rPr>
                        <a:t>Is there a museum in the neighbourhood?</a:t>
                      </a: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000">
                          <a:effectLst/>
                        </a:rPr>
                        <a:t>มีพิพิธภัณฑ์ใกล้ๆที่นี่บ้างไหมคะ - </a:t>
                      </a:r>
                      <a:r>
                        <a:rPr lang="fr-FR" sz="1000" i="1">
                          <a:effectLst/>
                        </a:rPr>
                        <a:t>Mi Phiphitthaphan Klai Klai Thi Ni Bang Mai Kha</a:t>
                      </a:r>
                      <a:endParaRPr lang="fr-FR" sz="1000">
                        <a:effectLst/>
                      </a:endParaRP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45392"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effectLst/>
                        </a:rPr>
                        <a:t>Where could I get an internet connection?</a:t>
                      </a: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000" dirty="0">
                          <a:effectLst/>
                        </a:rPr>
                        <a:t>จะหาที่เล่นอินเตอร์เน็ตได้ที่ไหนบ้างคะ - </a:t>
                      </a:r>
                      <a:r>
                        <a:rPr lang="fr-FR" sz="1000" i="1" dirty="0" err="1">
                          <a:effectLst/>
                        </a:rPr>
                        <a:t>Cha</a:t>
                      </a:r>
                      <a:r>
                        <a:rPr lang="fr-FR" sz="1000" i="1" dirty="0">
                          <a:effectLst/>
                        </a:rPr>
                        <a:t> </a:t>
                      </a:r>
                      <a:r>
                        <a:rPr lang="fr-FR" sz="1000" i="1" dirty="0" err="1">
                          <a:effectLst/>
                        </a:rPr>
                        <a:t>Thi</a:t>
                      </a:r>
                      <a:r>
                        <a:rPr lang="fr-FR" sz="1000" i="1" dirty="0">
                          <a:effectLst/>
                        </a:rPr>
                        <a:t> Len In </a:t>
                      </a:r>
                      <a:r>
                        <a:rPr lang="fr-FR" sz="1000" i="1" dirty="0" err="1">
                          <a:effectLst/>
                        </a:rPr>
                        <a:t>Toe</a:t>
                      </a:r>
                      <a:r>
                        <a:rPr lang="fr-FR" sz="1000" i="1" dirty="0">
                          <a:effectLst/>
                        </a:rPr>
                        <a:t> Net </a:t>
                      </a:r>
                      <a:r>
                        <a:rPr lang="fr-FR" sz="1000" i="1" dirty="0" err="1">
                          <a:effectLst/>
                        </a:rPr>
                        <a:t>Dai</a:t>
                      </a:r>
                      <a:r>
                        <a:rPr lang="fr-FR" sz="1000" i="1" dirty="0">
                          <a:effectLst/>
                        </a:rPr>
                        <a:t> </a:t>
                      </a:r>
                      <a:r>
                        <a:rPr lang="fr-FR" sz="1000" i="1" dirty="0" err="1">
                          <a:effectLst/>
                        </a:rPr>
                        <a:t>Thinai</a:t>
                      </a:r>
                      <a:r>
                        <a:rPr lang="fr-FR" sz="1000" i="1" dirty="0">
                          <a:effectLst/>
                        </a:rPr>
                        <a:t> Bang Kha</a:t>
                      </a:r>
                      <a:endParaRPr lang="fr-FR" sz="1000" dirty="0">
                        <a:effectLst/>
                      </a:endParaRP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1225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 flipH="1" flipV="1">
            <a:off x="4283968" y="127999"/>
            <a:ext cx="72008" cy="662473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8886201"/>
              </p:ext>
            </p:extLst>
          </p:nvPr>
        </p:nvGraphicFramePr>
        <p:xfrm>
          <a:off x="99179" y="1219280"/>
          <a:ext cx="4184790" cy="5555588"/>
        </p:xfrm>
        <a:graphic>
          <a:graphicData uri="http://schemas.openxmlformats.org/drawingml/2006/table">
            <a:tbl>
              <a:tblPr/>
              <a:tblGrid>
                <a:gridCol w="2092395"/>
                <a:gridCol w="2092395"/>
              </a:tblGrid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Hello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Buenos días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Good </a:t>
                      </a:r>
                      <a:r>
                        <a:rPr lang="fr-FR" sz="1200" dirty="0" err="1">
                          <a:effectLst/>
                        </a:rPr>
                        <a:t>evening</a:t>
                      </a:r>
                      <a:endParaRPr lang="fr-FR" sz="1200" dirty="0">
                        <a:effectLst/>
                      </a:endParaRP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Buenas tardes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Goodbye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Adiós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effectLst/>
                        </a:rPr>
                        <a:t>See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you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later</a:t>
                      </a:r>
                      <a:endParaRPr lang="fr-FR" sz="1200" dirty="0">
                        <a:effectLst/>
                      </a:endParaRP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effectLst/>
                        </a:rPr>
                        <a:t>Hasta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Luego</a:t>
                      </a:r>
                      <a:endParaRPr lang="fr-FR" sz="1200" dirty="0">
                        <a:effectLst/>
                      </a:endParaRP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Yes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Sí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No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No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Excuse me!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Por favor!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Thanks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Gracias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Thanks a lot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¡Muchas gracias!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Thank you for your help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Gracias </a:t>
                      </a:r>
                      <a:r>
                        <a:rPr lang="fr-FR" sz="1200" dirty="0" err="1">
                          <a:effectLst/>
                        </a:rPr>
                        <a:t>por</a:t>
                      </a:r>
                      <a:r>
                        <a:rPr lang="fr-FR" sz="1200" dirty="0">
                          <a:effectLst/>
                        </a:rPr>
                        <a:t> su </a:t>
                      </a:r>
                      <a:r>
                        <a:rPr lang="fr-FR" sz="1200" dirty="0" err="1">
                          <a:effectLst/>
                        </a:rPr>
                        <a:t>ayuda</a:t>
                      </a:r>
                      <a:endParaRPr lang="fr-FR" sz="1200" dirty="0">
                        <a:effectLst/>
                      </a:endParaRP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Don't mention it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De nada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Ok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De </a:t>
                      </a:r>
                      <a:r>
                        <a:rPr lang="fr-FR" sz="1200" dirty="0" err="1">
                          <a:effectLst/>
                        </a:rPr>
                        <a:t>acuerdo</a:t>
                      </a:r>
                      <a:endParaRPr lang="fr-FR" sz="1200" dirty="0">
                        <a:effectLst/>
                      </a:endParaRP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How much is it?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¿</a:t>
                      </a:r>
                      <a:r>
                        <a:rPr lang="fr-FR" sz="1200" dirty="0" err="1">
                          <a:effectLst/>
                        </a:rPr>
                        <a:t>Cuánto</a:t>
                      </a:r>
                      <a:r>
                        <a:rPr lang="fr-FR" sz="1200" dirty="0">
                          <a:effectLst/>
                        </a:rPr>
                        <a:t> cuesta?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Sorry!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¡</a:t>
                      </a:r>
                      <a:r>
                        <a:rPr lang="fr-FR" sz="1200" dirty="0" err="1">
                          <a:effectLst/>
                        </a:rPr>
                        <a:t>Discúlpeme</a:t>
                      </a:r>
                      <a:r>
                        <a:rPr lang="fr-FR" sz="1200" dirty="0">
                          <a:effectLst/>
                        </a:rPr>
                        <a:t>!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 don't understand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No </a:t>
                      </a:r>
                      <a:r>
                        <a:rPr lang="fr-FR" sz="1200" dirty="0" err="1">
                          <a:effectLst/>
                        </a:rPr>
                        <a:t>comprendo</a:t>
                      </a:r>
                      <a:endParaRPr lang="fr-FR" sz="1200" dirty="0">
                        <a:effectLst/>
                      </a:endParaRP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 get it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effectLst/>
                        </a:rPr>
                        <a:t>Comprendí</a:t>
                      </a:r>
                      <a:endParaRPr lang="fr-FR" sz="1200" dirty="0">
                        <a:effectLst/>
                      </a:endParaRP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 don't know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No </a:t>
                      </a:r>
                      <a:r>
                        <a:rPr lang="fr-FR" sz="1200" dirty="0" err="1">
                          <a:effectLst/>
                        </a:rPr>
                        <a:t>sé</a:t>
                      </a:r>
                      <a:endParaRPr lang="fr-FR" sz="1200" dirty="0">
                        <a:effectLst/>
                      </a:endParaRP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Forbidden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effectLst/>
                        </a:rPr>
                        <a:t>Prohibido</a:t>
                      </a:r>
                      <a:endParaRPr lang="fr-FR" sz="1200" dirty="0">
                        <a:effectLst/>
                      </a:endParaRP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Excuse me, where are the toilets?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¿</a:t>
                      </a:r>
                      <a:r>
                        <a:rPr lang="fr-FR" sz="1200" dirty="0" err="1">
                          <a:effectLst/>
                        </a:rPr>
                        <a:t>Dónde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están</a:t>
                      </a:r>
                      <a:r>
                        <a:rPr lang="fr-FR" sz="1200" dirty="0">
                          <a:effectLst/>
                        </a:rPr>
                        <a:t> los </a:t>
                      </a:r>
                      <a:r>
                        <a:rPr lang="fr-FR" sz="1200" dirty="0" err="1">
                          <a:effectLst/>
                        </a:rPr>
                        <a:t>baños</a:t>
                      </a:r>
                      <a:r>
                        <a:rPr lang="fr-FR" sz="1200" dirty="0">
                          <a:effectLst/>
                        </a:rPr>
                        <a:t>?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Happy New Year!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¡</a:t>
                      </a:r>
                      <a:r>
                        <a:rPr lang="fr-FR" sz="1200" dirty="0" err="1">
                          <a:effectLst/>
                        </a:rPr>
                        <a:t>Feliz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año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nuevo</a:t>
                      </a:r>
                      <a:r>
                        <a:rPr lang="fr-FR" sz="1200" dirty="0">
                          <a:effectLst/>
                        </a:rPr>
                        <a:t>!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Happy birthday!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¡</a:t>
                      </a:r>
                      <a:r>
                        <a:rPr lang="fr-FR" sz="1200" dirty="0" err="1">
                          <a:effectLst/>
                        </a:rPr>
                        <a:t>Feliz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cumpleaños</a:t>
                      </a:r>
                      <a:r>
                        <a:rPr lang="fr-FR" sz="1200" dirty="0">
                          <a:effectLst/>
                        </a:rPr>
                        <a:t>!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Happy holiday!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¡</a:t>
                      </a:r>
                      <a:r>
                        <a:rPr lang="fr-FR" sz="1200" dirty="0" err="1">
                          <a:effectLst/>
                        </a:rPr>
                        <a:t>Felices</a:t>
                      </a:r>
                      <a:r>
                        <a:rPr lang="fr-FR" sz="1200" dirty="0">
                          <a:effectLst/>
                        </a:rPr>
                        <a:t> fiestas!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Congratulations!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¡</a:t>
                      </a:r>
                      <a:r>
                        <a:rPr lang="fr-FR" sz="1200" dirty="0" err="1">
                          <a:effectLst/>
                        </a:rPr>
                        <a:t>Felicidades</a:t>
                      </a:r>
                      <a:r>
                        <a:rPr lang="fr-FR" sz="1200" dirty="0">
                          <a:effectLst/>
                        </a:rPr>
                        <a:t>!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9217" name="Picture 1" descr="C:\Users\Optiplex\Downloads\Spanish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368143"/>
            <a:ext cx="780956" cy="480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0151872"/>
              </p:ext>
            </p:extLst>
          </p:nvPr>
        </p:nvGraphicFramePr>
        <p:xfrm>
          <a:off x="4499992" y="1079888"/>
          <a:ext cx="4482384" cy="5661480"/>
        </p:xfrm>
        <a:graphic>
          <a:graphicData uri="http://schemas.openxmlformats.org/drawingml/2006/table">
            <a:tbl>
              <a:tblPr/>
              <a:tblGrid>
                <a:gridCol w="2241192"/>
                <a:gridCol w="2241192"/>
              </a:tblGrid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Hello. How are </a:t>
                      </a:r>
                      <a:r>
                        <a:rPr lang="fr-FR" sz="1200" dirty="0" err="1">
                          <a:effectLst/>
                        </a:rPr>
                        <a:t>you</a:t>
                      </a:r>
                      <a:r>
                        <a:rPr lang="fr-FR" sz="1200" dirty="0">
                          <a:effectLst/>
                        </a:rPr>
                        <a:t>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¿Buenos días. Cómo estás?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Hello. I'm fine, thank you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>
                          <a:effectLst/>
                        </a:rPr>
                        <a:t>Buenos días. Muy bien, gracias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Do you speak Spanish?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¿Hablas español?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No, I don't speak Spanish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No, no hablo español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Only a little bit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Sólo un poco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Where do you come from?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¿De qué país eres?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What is your nationality?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¿Cual es tu nacionalidad?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 am English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Soy inglesa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And you, do you live here?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¿Y tú, vives aquí?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Yes, I live here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Sí, vivo aquí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My name is Sarah, what's your name?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>
                          <a:effectLst/>
                        </a:rPr>
                        <a:t>¿Yo me llamo Zara, y tu?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Julian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Julián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What are you doing here?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¿Qué estás haciendo aquí?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 am on holiday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Estoy de vacaciones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We are on holiday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Estamos de vacaciones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I am on a business trip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>
                          <a:effectLst/>
                        </a:rPr>
                        <a:t>Estoy en viaje de trabajo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 work here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Trabajo aquí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We work here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Trabajamos aquí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50705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Where are the good places to go out and eat?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>
                          <a:effectLst/>
                        </a:rPr>
                        <a:t>¿Cuáles son los buenos lugares para comer?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Is there a museum in the neighbourhood?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>
                          <a:effectLst/>
                        </a:rPr>
                        <a:t>¿Hay algún museo en el barrio?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50705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Where could I get an internet connection?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effectLst/>
                        </a:rPr>
                        <a:t>¿Dónde puedo conseguir una conexión a internet?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8" name="Picture 1" descr="C:\Users\Optiplex\Downloads\Spanish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368143"/>
            <a:ext cx="780956" cy="480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2044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 flipH="1" flipV="1">
            <a:off x="4283968" y="127999"/>
            <a:ext cx="72008" cy="662473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7433498"/>
              </p:ext>
            </p:extLst>
          </p:nvPr>
        </p:nvGraphicFramePr>
        <p:xfrm>
          <a:off x="84620" y="1052736"/>
          <a:ext cx="4199348" cy="5738496"/>
        </p:xfrm>
        <a:graphic>
          <a:graphicData uri="http://schemas.openxmlformats.org/drawingml/2006/table">
            <a:tbl>
              <a:tblPr/>
              <a:tblGrid>
                <a:gridCol w="2099674"/>
                <a:gridCol w="2099674"/>
              </a:tblGrid>
              <a:tr h="188582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Hello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Bom dia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582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Good </a:t>
                      </a:r>
                      <a:r>
                        <a:rPr lang="fr-FR" sz="1200" dirty="0" err="1">
                          <a:effectLst/>
                        </a:rPr>
                        <a:t>evening</a:t>
                      </a:r>
                      <a:endParaRPr lang="fr-FR" sz="1200" dirty="0">
                        <a:effectLst/>
                      </a:endParaRP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Boa tarde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582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Goodbye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effectLst/>
                        </a:rPr>
                        <a:t>Adeus</a:t>
                      </a:r>
                      <a:endParaRPr lang="fr-FR" sz="1200" dirty="0">
                        <a:effectLst/>
                      </a:endParaRP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58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See you later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Até Logo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582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effectLst/>
                        </a:rPr>
                        <a:t>Yes</a:t>
                      </a:r>
                      <a:endParaRPr lang="fr-FR" sz="1200" dirty="0">
                        <a:effectLst/>
                      </a:endParaRP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Sim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582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No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Não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582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Excuse me!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Por favor!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582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Excuse me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Se faz favor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58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Thanks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Obrigada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582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effectLst/>
                        </a:rPr>
                        <a:t>Thanks</a:t>
                      </a:r>
                      <a:r>
                        <a:rPr lang="fr-FR" sz="1200" dirty="0">
                          <a:effectLst/>
                        </a:rPr>
                        <a:t> a lot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Muito obrigado!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582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</a:rPr>
                        <a:t>Thank you for your help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Obrigada pela sua ajuda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582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effectLst/>
                        </a:rPr>
                        <a:t>Don't</a:t>
                      </a:r>
                      <a:r>
                        <a:rPr lang="fr-FR" sz="1200" dirty="0">
                          <a:effectLst/>
                        </a:rPr>
                        <a:t> mention </a:t>
                      </a:r>
                      <a:r>
                        <a:rPr lang="fr-FR" sz="1200" dirty="0" err="1">
                          <a:effectLst/>
                        </a:rPr>
                        <a:t>it</a:t>
                      </a:r>
                      <a:endParaRPr lang="fr-FR" sz="1200" dirty="0">
                        <a:effectLst/>
                      </a:endParaRP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De nada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58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Ok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De acordo !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582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How </a:t>
                      </a:r>
                      <a:r>
                        <a:rPr lang="fr-FR" sz="1200" dirty="0" err="1">
                          <a:effectLst/>
                        </a:rPr>
                        <a:t>much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is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it</a:t>
                      </a:r>
                      <a:r>
                        <a:rPr lang="fr-FR" sz="1200" dirty="0">
                          <a:effectLst/>
                        </a:rPr>
                        <a:t>?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Quanto custa por favor? 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582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effectLst/>
                        </a:rPr>
                        <a:t>Sorry</a:t>
                      </a:r>
                      <a:r>
                        <a:rPr lang="fr-FR" sz="1200" dirty="0">
                          <a:effectLst/>
                        </a:rPr>
                        <a:t>!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Desculpe !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582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I </a:t>
                      </a:r>
                      <a:r>
                        <a:rPr lang="fr-FR" sz="1200" dirty="0" err="1">
                          <a:effectLst/>
                        </a:rPr>
                        <a:t>don't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understand</a:t>
                      </a:r>
                      <a:endParaRPr lang="fr-FR" sz="1200" dirty="0">
                        <a:effectLst/>
                      </a:endParaRP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Não compreendo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582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I </a:t>
                      </a:r>
                      <a:r>
                        <a:rPr lang="fr-FR" sz="1200" dirty="0" err="1">
                          <a:effectLst/>
                        </a:rPr>
                        <a:t>get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it</a:t>
                      </a:r>
                      <a:endParaRPr lang="fr-FR" sz="1200" dirty="0">
                        <a:effectLst/>
                      </a:endParaRP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effectLst/>
                        </a:rPr>
                        <a:t>Compreendi</a:t>
                      </a:r>
                      <a:endParaRPr lang="fr-FR" sz="1200" dirty="0">
                        <a:effectLst/>
                      </a:endParaRP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58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 don't know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effectLst/>
                        </a:rPr>
                        <a:t>Não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sei</a:t>
                      </a:r>
                      <a:endParaRPr lang="fr-FR" sz="1200" dirty="0">
                        <a:effectLst/>
                      </a:endParaRP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58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Forbidden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effectLst/>
                        </a:rPr>
                        <a:t>Proibido</a:t>
                      </a:r>
                      <a:endParaRPr lang="fr-FR" sz="1200" dirty="0">
                        <a:effectLst/>
                      </a:endParaRP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582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Excuse me, where are the toilets?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effectLst/>
                        </a:rPr>
                        <a:t>Onde é a casa de banho por favor?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58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Happy New Year!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effectLst/>
                        </a:rPr>
                        <a:t>Feliz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ano</a:t>
                      </a:r>
                      <a:r>
                        <a:rPr lang="fr-FR" sz="1200" dirty="0">
                          <a:effectLst/>
                        </a:rPr>
                        <a:t> novo!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58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Happy birthday!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effectLst/>
                        </a:rPr>
                        <a:t>Feliz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aniversario</a:t>
                      </a:r>
                      <a:r>
                        <a:rPr lang="fr-FR" sz="1200" dirty="0">
                          <a:effectLst/>
                        </a:rPr>
                        <a:t>!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58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Happy holiday!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Boas </a:t>
                      </a:r>
                      <a:r>
                        <a:rPr lang="fr-FR" sz="1200" dirty="0" err="1">
                          <a:effectLst/>
                        </a:rPr>
                        <a:t>festas</a:t>
                      </a:r>
                      <a:r>
                        <a:rPr lang="fr-FR" sz="1200" dirty="0">
                          <a:effectLst/>
                        </a:rPr>
                        <a:t>!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858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Congratulations!</a:t>
                      </a: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effectLst/>
                        </a:rPr>
                        <a:t>Parabéns</a:t>
                      </a:r>
                      <a:endParaRPr lang="fr-FR" sz="1200" dirty="0">
                        <a:effectLst/>
                      </a:endParaRPr>
                    </a:p>
                  </a:txBody>
                  <a:tcPr marL="48604" marR="48604" marT="24302" marB="243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10241" name="Picture 1" descr="C:\Users\Optiplex\Downloads\Portugues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54948"/>
            <a:ext cx="853766" cy="480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1211354"/>
              </p:ext>
            </p:extLst>
          </p:nvPr>
        </p:nvGraphicFramePr>
        <p:xfrm>
          <a:off x="4499992" y="1071016"/>
          <a:ext cx="4482384" cy="5661480"/>
        </p:xfrm>
        <a:graphic>
          <a:graphicData uri="http://schemas.openxmlformats.org/drawingml/2006/table">
            <a:tbl>
              <a:tblPr/>
              <a:tblGrid>
                <a:gridCol w="2241192"/>
                <a:gridCol w="2241192"/>
              </a:tblGrid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Hello. How are </a:t>
                      </a:r>
                      <a:r>
                        <a:rPr lang="fr-FR" sz="1200" dirty="0" err="1">
                          <a:effectLst/>
                        </a:rPr>
                        <a:t>you</a:t>
                      </a:r>
                      <a:r>
                        <a:rPr lang="fr-FR" sz="1200" dirty="0">
                          <a:effectLst/>
                        </a:rPr>
                        <a:t>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Bom dia. Tudo bem?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Hello. I'm fine, thank you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>
                          <a:effectLst/>
                        </a:rPr>
                        <a:t>Bom dia Vou bem, obrigado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Do you speak Portuguese?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Tu falas português?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No, I don't speak Portuguese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Não, não falo português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Only a little bit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Só um pouco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</a:rPr>
                        <a:t>Where do you come from?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De onde és 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What is your nationality?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És de que nacionalidade?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 am English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Eu sou inglesa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And you, do you live here?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E tu, vives aqui?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Yes, I live here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Sim, moro aqui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My name is Sarah, what's your name?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>
                          <a:effectLst/>
                        </a:rPr>
                        <a:t>O meu nome é Sarah. E o teu?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Julian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Juliano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What are you doing here?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>
                          <a:effectLst/>
                        </a:rPr>
                        <a:t>O que é que fazes por aqui?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 am on holiday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Estou de férias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We are on holiday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Nós estamos de férias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I am on a business trip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>
                          <a:effectLst/>
                        </a:rPr>
                        <a:t>Ando em viagem de negócios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 work here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Trabalho aqui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We work here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Nós trabalhamos aqui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50705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Where are the good places to go out and eat?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>
                          <a:effectLst/>
                        </a:rPr>
                        <a:t>Quais são os bons lugares para comer?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Is there a museum in the neighbourhood?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>
                          <a:effectLst/>
                        </a:rPr>
                        <a:t>Há algum museu aqui perto?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50705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Where could I get an internet connection?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effectLst/>
                        </a:rPr>
                        <a:t>Onde tenho acesso à internet?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8" name="Picture 1" descr="C:\Users\Optiplex\Downloads\Portugues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154948"/>
            <a:ext cx="853766" cy="480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8418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 flipH="1" flipV="1">
            <a:off x="4283968" y="127999"/>
            <a:ext cx="72008" cy="662473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2362342"/>
              </p:ext>
            </p:extLst>
          </p:nvPr>
        </p:nvGraphicFramePr>
        <p:xfrm>
          <a:off x="57632" y="1113772"/>
          <a:ext cx="4237912" cy="5555588"/>
        </p:xfrm>
        <a:graphic>
          <a:graphicData uri="http://schemas.openxmlformats.org/drawingml/2006/table">
            <a:tbl>
              <a:tblPr/>
              <a:tblGrid>
                <a:gridCol w="2118956"/>
                <a:gridCol w="2118956"/>
              </a:tblGrid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Hello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Buongiorno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Good evening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Buonasera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Goodbye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Arriverderci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See you later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A dopo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Yes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Sì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No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No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Excuse me!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Per favore!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Thanks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Grazie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Thanks a lot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Grazie mille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Thank you for your help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>
                          <a:effectLst/>
                        </a:rPr>
                        <a:t>Grazie per il suo aiuto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Don't mention it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Prego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Ok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Va bene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How much is it?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Quanto costa, per favore?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Sorry!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Mi scusi !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 don't understand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Non ho </a:t>
                      </a:r>
                      <a:r>
                        <a:rPr lang="fr-FR" sz="1200" dirty="0" err="1">
                          <a:effectLst/>
                        </a:rPr>
                        <a:t>capito</a:t>
                      </a:r>
                      <a:endParaRPr lang="fr-FR" sz="1200" dirty="0">
                        <a:effectLst/>
                      </a:endParaRP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 get it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Ho capito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 don't know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Non so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Forbidden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Vietato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Excuse me, where are the toilets?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>
                          <a:effectLst/>
                        </a:rPr>
                        <a:t>Dov'è il bagno per favore ?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Happy New Year!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Buon anno!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Happy birthday!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Buon compleanno!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Happy holiday!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Buone feste!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6781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Congratulations!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effectLst/>
                        </a:rPr>
                        <a:t>Congratulazioni</a:t>
                      </a:r>
                      <a:r>
                        <a:rPr lang="fr-FR" sz="1200" dirty="0">
                          <a:effectLst/>
                        </a:rPr>
                        <a:t>!</a:t>
                      </a:r>
                    </a:p>
                  </a:txBody>
                  <a:tcPr marL="50717" marR="50717" marT="25358" marB="2535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11265" name="Picture 1" descr="C:\Users\Optiplex\Downloads\Italia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85793"/>
            <a:ext cx="720080" cy="480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535087"/>
              </p:ext>
            </p:extLst>
          </p:nvPr>
        </p:nvGraphicFramePr>
        <p:xfrm>
          <a:off x="4499992" y="1091255"/>
          <a:ext cx="4482384" cy="5661480"/>
        </p:xfrm>
        <a:graphic>
          <a:graphicData uri="http://schemas.openxmlformats.org/drawingml/2006/table">
            <a:tbl>
              <a:tblPr/>
              <a:tblGrid>
                <a:gridCol w="2241192"/>
                <a:gridCol w="2241192"/>
              </a:tblGrid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Hello. How are </a:t>
                      </a:r>
                      <a:r>
                        <a:rPr lang="fr-FR" sz="1200" dirty="0" err="1">
                          <a:effectLst/>
                        </a:rPr>
                        <a:t>you</a:t>
                      </a:r>
                      <a:r>
                        <a:rPr lang="fr-FR" sz="1200" dirty="0">
                          <a:effectLst/>
                        </a:rPr>
                        <a:t>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Buongiorno. Come stai 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</a:rPr>
                        <a:t>Hello. I'm fine, thank you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Buongiorno. Bene, grazie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Do </a:t>
                      </a:r>
                      <a:r>
                        <a:rPr lang="fr-FR" sz="1200" dirty="0" err="1">
                          <a:effectLst/>
                        </a:rPr>
                        <a:t>you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speak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  <a:r>
                        <a:rPr lang="fr-FR" sz="1200" dirty="0" err="1">
                          <a:effectLst/>
                        </a:rPr>
                        <a:t>Italian</a:t>
                      </a:r>
                      <a:r>
                        <a:rPr lang="fr-FR" sz="1200" dirty="0">
                          <a:effectLst/>
                        </a:rPr>
                        <a:t>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Parli italiano 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</a:rPr>
                        <a:t>No, I don't speak Italian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No, non parlo italiano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effectLst/>
                        </a:rPr>
                        <a:t>Only</a:t>
                      </a:r>
                      <a:r>
                        <a:rPr lang="fr-FR" sz="1200" dirty="0">
                          <a:effectLst/>
                        </a:rPr>
                        <a:t> a </a:t>
                      </a:r>
                      <a:r>
                        <a:rPr lang="fr-FR" sz="1200" dirty="0" err="1">
                          <a:effectLst/>
                        </a:rPr>
                        <a:t>little</a:t>
                      </a:r>
                      <a:r>
                        <a:rPr lang="fr-FR" sz="1200" dirty="0">
                          <a:effectLst/>
                        </a:rPr>
                        <a:t> bit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Soltanto un po'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</a:rPr>
                        <a:t>Where do you come from?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Di dove sei 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What is your nationality?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Di che nazionalità sei?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 am English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Sono inglese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</a:rPr>
                        <a:t>And you, do you live here?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E tu, vivi qui?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Yes, I live here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Si, abito qui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My name is Sarah, what's your name?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>
                          <a:effectLst/>
                        </a:rPr>
                        <a:t>Mi chiamo Sara, e tu 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Julian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Giuliano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What are you doing here?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Che fai qui?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 am on holiday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Sono in vacanza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We are on holiday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effectLst/>
                        </a:rPr>
                        <a:t>Siamo</a:t>
                      </a:r>
                      <a:r>
                        <a:rPr lang="fr-FR" sz="1200" dirty="0">
                          <a:effectLst/>
                        </a:rPr>
                        <a:t> in </a:t>
                      </a:r>
                      <a:r>
                        <a:rPr lang="fr-FR" sz="1200" dirty="0" err="1">
                          <a:effectLst/>
                        </a:rPr>
                        <a:t>vacanza</a:t>
                      </a:r>
                      <a:endParaRPr lang="fr-FR" sz="1200" dirty="0">
                        <a:effectLst/>
                      </a:endParaRP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I am on a business trip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Sono in </a:t>
                      </a:r>
                      <a:r>
                        <a:rPr lang="fr-FR" sz="1200" dirty="0" err="1">
                          <a:effectLst/>
                        </a:rPr>
                        <a:t>viaggio</a:t>
                      </a:r>
                      <a:r>
                        <a:rPr lang="fr-FR" sz="1200" dirty="0">
                          <a:effectLst/>
                        </a:rPr>
                        <a:t> d'</a:t>
                      </a:r>
                      <a:r>
                        <a:rPr lang="fr-FR" sz="1200" dirty="0" err="1">
                          <a:effectLst/>
                        </a:rPr>
                        <a:t>affari</a:t>
                      </a:r>
                      <a:endParaRPr lang="fr-FR" sz="1200" dirty="0">
                        <a:effectLst/>
                      </a:endParaRP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 work here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Lavoro qui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We work here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>
                          <a:effectLst/>
                        </a:rPr>
                        <a:t>Lavoriamo</a:t>
                      </a:r>
                      <a:r>
                        <a:rPr lang="fr-FR" sz="1200" dirty="0">
                          <a:effectLst/>
                        </a:rPr>
                        <a:t> qui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50705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Where are the good places to go out and eat?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>
                          <a:effectLst/>
                        </a:rPr>
                        <a:t>Dove mi consigli di andare a mangiare?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1292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Is there a museum in the neighbourhood?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>
                          <a:effectLst/>
                        </a:rPr>
                        <a:t>C'è un museo qui vicino?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50705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Where could I get an internet connection?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>
                          <a:effectLst/>
                        </a:rPr>
                        <a:t>Dove posso collegarmi a internet?</a:t>
                      </a:r>
                    </a:p>
                  </a:txBody>
                  <a:tcPr marL="51879" marR="51879" marT="25940" marB="259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8" name="Picture 1" descr="C:\Users\Optiplex\Downloads\Italia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85793"/>
            <a:ext cx="720080" cy="480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2992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 flipH="1" flipV="1">
            <a:off x="4283968" y="127999"/>
            <a:ext cx="72008" cy="662473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39416"/>
              </p:ext>
            </p:extLst>
          </p:nvPr>
        </p:nvGraphicFramePr>
        <p:xfrm>
          <a:off x="-2" y="1380011"/>
          <a:ext cx="4283970" cy="5372724"/>
        </p:xfrm>
        <a:graphic>
          <a:graphicData uri="http://schemas.openxmlformats.org/drawingml/2006/table">
            <a:tbl>
              <a:tblPr/>
              <a:tblGrid>
                <a:gridCol w="2141985"/>
                <a:gridCol w="2141985"/>
              </a:tblGrid>
              <a:tr h="205726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Hello</a:t>
                      </a:r>
                    </a:p>
                  </a:txBody>
                  <a:tcPr marL="53022" marR="53022" marT="26511" marB="26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Guten Tag</a:t>
                      </a:r>
                    </a:p>
                  </a:txBody>
                  <a:tcPr marL="53022" marR="53022" marT="26511" marB="26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Good evening</a:t>
                      </a:r>
                    </a:p>
                  </a:txBody>
                  <a:tcPr marL="53022" marR="53022" marT="26511" marB="26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Guten Abend</a:t>
                      </a:r>
                    </a:p>
                  </a:txBody>
                  <a:tcPr marL="53022" marR="53022" marT="26511" marB="26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Goodbye</a:t>
                      </a:r>
                    </a:p>
                  </a:txBody>
                  <a:tcPr marL="53022" marR="53022" marT="26511" marB="26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Auf Wiedersehen</a:t>
                      </a:r>
                    </a:p>
                  </a:txBody>
                  <a:tcPr marL="53022" marR="53022" marT="26511" marB="26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See you later</a:t>
                      </a:r>
                    </a:p>
                  </a:txBody>
                  <a:tcPr marL="53022" marR="53022" marT="26511" marB="26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Bis später</a:t>
                      </a:r>
                    </a:p>
                  </a:txBody>
                  <a:tcPr marL="53022" marR="53022" marT="26511" marB="26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Yes</a:t>
                      </a:r>
                    </a:p>
                  </a:txBody>
                  <a:tcPr marL="53022" marR="53022" marT="26511" marB="26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Ja</a:t>
                      </a:r>
                    </a:p>
                  </a:txBody>
                  <a:tcPr marL="53022" marR="53022" marT="26511" marB="26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No</a:t>
                      </a:r>
                    </a:p>
                  </a:txBody>
                  <a:tcPr marL="53022" marR="53022" marT="26511" marB="26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Nein</a:t>
                      </a:r>
                    </a:p>
                  </a:txBody>
                  <a:tcPr marL="53022" marR="53022" marT="26511" marB="26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Excuse me!</a:t>
                      </a:r>
                    </a:p>
                  </a:txBody>
                  <a:tcPr marL="53022" marR="53022" marT="26511" marB="26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</a:rPr>
                        <a:t>Bitte!</a:t>
                      </a:r>
                    </a:p>
                  </a:txBody>
                  <a:tcPr marL="53022" marR="53022" marT="26511" marB="26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Thanks</a:t>
                      </a:r>
                    </a:p>
                  </a:txBody>
                  <a:tcPr marL="53022" marR="53022" marT="26511" marB="26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Danke schön!</a:t>
                      </a:r>
                    </a:p>
                  </a:txBody>
                  <a:tcPr marL="53022" marR="53022" marT="26511" marB="26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Thanks a lot</a:t>
                      </a:r>
                    </a:p>
                  </a:txBody>
                  <a:tcPr marL="53022" marR="53022" marT="26511" marB="26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Vielen Dank!</a:t>
                      </a:r>
                    </a:p>
                  </a:txBody>
                  <a:tcPr marL="53022" marR="53022" marT="26511" marB="26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Thank you for your help</a:t>
                      </a:r>
                    </a:p>
                  </a:txBody>
                  <a:tcPr marL="53022" marR="53022" marT="26511" marB="26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Danke für Ihre Hilfe</a:t>
                      </a:r>
                    </a:p>
                  </a:txBody>
                  <a:tcPr marL="53022" marR="53022" marT="26511" marB="26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Don't mention it</a:t>
                      </a:r>
                    </a:p>
                  </a:txBody>
                  <a:tcPr marL="53022" marR="53022" marT="26511" marB="26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Bitte sehr</a:t>
                      </a:r>
                    </a:p>
                  </a:txBody>
                  <a:tcPr marL="53022" marR="53022" marT="26511" marB="26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Ok</a:t>
                      </a:r>
                    </a:p>
                  </a:txBody>
                  <a:tcPr marL="53022" marR="53022" marT="26511" marB="26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In Ordnung</a:t>
                      </a:r>
                    </a:p>
                  </a:txBody>
                  <a:tcPr marL="53022" marR="53022" marT="26511" marB="26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How much is it?</a:t>
                      </a:r>
                    </a:p>
                  </a:txBody>
                  <a:tcPr marL="53022" marR="53022" marT="26511" marB="26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Was kostet das bitte?</a:t>
                      </a:r>
                    </a:p>
                  </a:txBody>
                  <a:tcPr marL="53022" marR="53022" marT="26511" marB="26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Sorry!</a:t>
                      </a:r>
                    </a:p>
                  </a:txBody>
                  <a:tcPr marL="53022" marR="53022" marT="26511" marB="26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Entschuldigung!</a:t>
                      </a:r>
                    </a:p>
                  </a:txBody>
                  <a:tcPr marL="53022" marR="53022" marT="26511" marB="26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 don't understand</a:t>
                      </a:r>
                    </a:p>
                  </a:txBody>
                  <a:tcPr marL="53022" marR="53022" marT="26511" marB="26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Ich verstehe nicht</a:t>
                      </a:r>
                    </a:p>
                  </a:txBody>
                  <a:tcPr marL="53022" marR="53022" marT="26511" marB="26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 get it</a:t>
                      </a:r>
                    </a:p>
                  </a:txBody>
                  <a:tcPr marL="53022" marR="53022" marT="26511" marB="26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Ich habe verstanden</a:t>
                      </a:r>
                    </a:p>
                  </a:txBody>
                  <a:tcPr marL="53022" marR="53022" marT="26511" marB="26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 don't know</a:t>
                      </a:r>
                    </a:p>
                  </a:txBody>
                  <a:tcPr marL="53022" marR="53022" marT="26511" marB="26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Ich weiß nicht</a:t>
                      </a:r>
                    </a:p>
                  </a:txBody>
                  <a:tcPr marL="53022" marR="53022" marT="26511" marB="26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Forbidden</a:t>
                      </a:r>
                    </a:p>
                  </a:txBody>
                  <a:tcPr marL="53022" marR="53022" marT="26511" marB="26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Verboten</a:t>
                      </a:r>
                    </a:p>
                  </a:txBody>
                  <a:tcPr marL="53022" marR="53022" marT="26511" marB="26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Excuse me, where are the toilets?</a:t>
                      </a:r>
                    </a:p>
                  </a:txBody>
                  <a:tcPr marL="53022" marR="53022" marT="26511" marB="26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>
                          <a:effectLst/>
                        </a:rPr>
                        <a:t>Wo sind die Toiletten bitte?</a:t>
                      </a:r>
                    </a:p>
                  </a:txBody>
                  <a:tcPr marL="53022" marR="53022" marT="26511" marB="26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Happy New Year!</a:t>
                      </a:r>
                    </a:p>
                  </a:txBody>
                  <a:tcPr marL="53022" marR="53022" marT="26511" marB="26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Frohes Neues Jahr</a:t>
                      </a:r>
                    </a:p>
                  </a:txBody>
                  <a:tcPr marL="53022" marR="53022" marT="26511" marB="26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Happy birthday!</a:t>
                      </a:r>
                    </a:p>
                  </a:txBody>
                  <a:tcPr marL="53022" marR="53022" marT="26511" marB="26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Alles Gute zum Geburtstag!</a:t>
                      </a:r>
                    </a:p>
                  </a:txBody>
                  <a:tcPr marL="53022" marR="53022" marT="26511" marB="26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Congratulations!</a:t>
                      </a:r>
                    </a:p>
                  </a:txBody>
                  <a:tcPr marL="53022" marR="53022" marT="26511" marB="26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 smtClean="0">
                          <a:effectLst/>
                        </a:rPr>
                        <a:t>Gratuliere</a:t>
                      </a:r>
                      <a:endParaRPr lang="fr-FR" sz="1200" dirty="0">
                        <a:effectLst/>
                      </a:endParaRPr>
                    </a:p>
                  </a:txBody>
                  <a:tcPr marL="53022" marR="53022" marT="26511" marB="265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12289" name="Picture 1" descr="C:\Users\Optiplex\Downloads\German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307690"/>
            <a:ext cx="800481" cy="480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5347393"/>
              </p:ext>
            </p:extLst>
          </p:nvPr>
        </p:nvGraphicFramePr>
        <p:xfrm>
          <a:off x="4572000" y="943193"/>
          <a:ext cx="4339138" cy="5809542"/>
        </p:xfrm>
        <a:graphic>
          <a:graphicData uri="http://schemas.openxmlformats.org/drawingml/2006/table">
            <a:tbl>
              <a:tblPr/>
              <a:tblGrid>
                <a:gridCol w="2169569"/>
                <a:gridCol w="2169569"/>
              </a:tblGrid>
              <a:tr h="194859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Hello. How are you?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>
                          <a:effectLst/>
                        </a:rPr>
                        <a:t>Hallo, wie geht es dir?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4859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Hello. I'm fine, thank you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Hallo, gut danke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4859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Do you speak German?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Sprichst du Deutsch?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4859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No, I don't speak German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>
                          <a:effectLst/>
                        </a:rPr>
                        <a:t>Nein, ich spreche kein Deutsch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4859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Only a little bit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Nur ein wenig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4859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Where do you come from?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Woher kommst du?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4859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What is your nationality?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Was ist deine Staatsbürgerschaft?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4859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 am English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Ich bin Engländerin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4859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And you, do you live here?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>
                          <a:effectLst/>
                        </a:rPr>
                        <a:t>Und du, lebst du hier?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4859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Yes, I live here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Ja, ich wohne hier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39497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My name is Sarah, what's your name?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>
                          <a:effectLst/>
                        </a:rPr>
                        <a:t>Mein Name ist Sarah. Und du, wie heißt du?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4859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Julian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Julian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4859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What are you doing here?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Was machst du hier?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4859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 am on holiday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Ich bin auf Urlaub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4859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We are on holiday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Wir sind auf Urlaub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4859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I am on a business trip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Ich bin auf Geschäftsreise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4859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 work here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Ich arbeite hier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4859"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We work here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>
                          <a:effectLst/>
                        </a:rPr>
                        <a:t>Wir arbeiten hier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39497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Where are the good places to go out and eat?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>
                          <a:effectLst/>
                        </a:rPr>
                        <a:t>Was sind die guten Lokale um auszugehen und zu essen?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4859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Is there a museum in the neighbourhood?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>
                          <a:effectLst/>
                        </a:rPr>
                        <a:t>Gibt es ein Museum in der Gegend?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39497"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Where could I get an internet connection?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>
                          <a:effectLst/>
                        </a:rPr>
                        <a:t>Wo finde ich eine Internetverbindung?</a:t>
                      </a:r>
                    </a:p>
                  </a:txBody>
                  <a:tcPr marL="50222" marR="50222" marT="25111" marB="2511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8" name="Picture 1" descr="C:\Users\Optiplex\Downloads\German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9009" y="307690"/>
            <a:ext cx="800481" cy="480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28204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 flipH="1" flipV="1">
            <a:off x="4283968" y="127999"/>
            <a:ext cx="72008" cy="662473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4011239"/>
              </p:ext>
            </p:extLst>
          </p:nvPr>
        </p:nvGraphicFramePr>
        <p:xfrm>
          <a:off x="0" y="846694"/>
          <a:ext cx="4283968" cy="5894674"/>
        </p:xfrm>
        <a:graphic>
          <a:graphicData uri="http://schemas.openxmlformats.org/drawingml/2006/table">
            <a:tbl>
              <a:tblPr/>
              <a:tblGrid>
                <a:gridCol w="2141984"/>
                <a:gridCol w="2141984"/>
              </a:tblGrid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effectLst/>
                        </a:rPr>
                        <a:t>Hello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z-Cyrl-AZ" sz="1100">
                          <a:effectLst/>
                        </a:rPr>
                        <a:t>Привет - </a:t>
                      </a:r>
                      <a:r>
                        <a:rPr lang="fr-FR" sz="1100" i="1">
                          <a:effectLst/>
                        </a:rPr>
                        <a:t>Privet</a:t>
                      </a:r>
                      <a:endParaRPr lang="fr-FR" sz="110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effectLst/>
                        </a:rPr>
                        <a:t>Good </a:t>
                      </a:r>
                      <a:r>
                        <a:rPr lang="fr-FR" sz="1100" dirty="0" err="1">
                          <a:effectLst/>
                        </a:rPr>
                        <a:t>evening</a:t>
                      </a:r>
                      <a:endParaRPr lang="fr-FR" sz="1100" dirty="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z-Cyrl-AZ" sz="1100">
                          <a:effectLst/>
                        </a:rPr>
                        <a:t>Добрый вечер - </a:t>
                      </a:r>
                      <a:r>
                        <a:rPr lang="fr-FR" sz="1100" i="1">
                          <a:effectLst/>
                        </a:rPr>
                        <a:t>Dobryj večer</a:t>
                      </a:r>
                      <a:endParaRPr lang="fr-FR" sz="110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effectLst/>
                        </a:rPr>
                        <a:t>Goodbye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z-Cyrl-AZ" sz="1100">
                          <a:effectLst/>
                        </a:rPr>
                        <a:t>пока - </a:t>
                      </a:r>
                      <a:r>
                        <a:rPr lang="fr-FR" sz="1100" i="1">
                          <a:effectLst/>
                        </a:rPr>
                        <a:t>poka</a:t>
                      </a:r>
                      <a:endParaRPr lang="fr-FR" sz="110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err="1">
                          <a:effectLst/>
                        </a:rPr>
                        <a:t>See</a:t>
                      </a:r>
                      <a:r>
                        <a:rPr lang="fr-FR" sz="1100" dirty="0">
                          <a:effectLst/>
                        </a:rPr>
                        <a:t> </a:t>
                      </a:r>
                      <a:r>
                        <a:rPr lang="fr-FR" sz="1100" dirty="0" err="1">
                          <a:effectLst/>
                        </a:rPr>
                        <a:t>you</a:t>
                      </a:r>
                      <a:r>
                        <a:rPr lang="fr-FR" sz="1100" dirty="0">
                          <a:effectLst/>
                        </a:rPr>
                        <a:t> </a:t>
                      </a:r>
                      <a:r>
                        <a:rPr lang="fr-FR" sz="1100" dirty="0" err="1">
                          <a:effectLst/>
                        </a:rPr>
                        <a:t>later</a:t>
                      </a:r>
                      <a:endParaRPr lang="fr-FR" sz="1100" dirty="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z-Cyrl-AZ" sz="1100">
                          <a:effectLst/>
                        </a:rPr>
                        <a:t>До скорого - </a:t>
                      </a:r>
                      <a:r>
                        <a:rPr lang="fr-FR" sz="1100" i="1">
                          <a:effectLst/>
                        </a:rPr>
                        <a:t>Do skorogo</a:t>
                      </a:r>
                      <a:endParaRPr lang="fr-FR" sz="110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err="1">
                          <a:effectLst/>
                        </a:rPr>
                        <a:t>Yes</a:t>
                      </a:r>
                      <a:endParaRPr lang="fr-FR" sz="1100" dirty="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z-Cyrl-AZ" sz="1100" dirty="0">
                          <a:effectLst/>
                        </a:rPr>
                        <a:t>Да - </a:t>
                      </a:r>
                      <a:r>
                        <a:rPr lang="fr-FR" sz="1100" i="1" dirty="0">
                          <a:effectLst/>
                        </a:rPr>
                        <a:t>Da</a:t>
                      </a:r>
                      <a:endParaRPr lang="fr-FR" sz="1100" dirty="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No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z-Cyrl-AZ" sz="1100">
                          <a:effectLst/>
                        </a:rPr>
                        <a:t>Нет - </a:t>
                      </a:r>
                      <a:r>
                        <a:rPr lang="fr-FR" sz="1100" i="1">
                          <a:effectLst/>
                        </a:rPr>
                        <a:t>Net</a:t>
                      </a:r>
                      <a:endParaRPr lang="fr-FR" sz="110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Excuse me!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z-Cyrl-AZ" sz="1100" dirty="0">
                          <a:effectLst/>
                        </a:rPr>
                        <a:t>Пожалуйста - </a:t>
                      </a:r>
                      <a:r>
                        <a:rPr lang="fr-FR" sz="1100" i="1" dirty="0" err="1">
                          <a:effectLst/>
                        </a:rPr>
                        <a:t>Požalujsta</a:t>
                      </a:r>
                      <a:endParaRPr lang="fr-FR" sz="1100" dirty="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Thanks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z-Cyrl-AZ" sz="1100">
                          <a:effectLst/>
                        </a:rPr>
                        <a:t>Спасибо - </a:t>
                      </a:r>
                      <a:r>
                        <a:rPr lang="fr-FR" sz="1100" i="1">
                          <a:effectLst/>
                        </a:rPr>
                        <a:t>Spasibo</a:t>
                      </a:r>
                      <a:endParaRPr lang="fr-FR" sz="110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Thanks a lot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z-Cyrl-AZ" sz="1100">
                          <a:effectLst/>
                        </a:rPr>
                        <a:t>Большое спасибо ! - </a:t>
                      </a:r>
                      <a:r>
                        <a:rPr lang="fr-FR" sz="1100" i="1">
                          <a:effectLst/>
                        </a:rPr>
                        <a:t>Bolšoe spasibo !</a:t>
                      </a:r>
                      <a:endParaRPr lang="fr-FR" sz="110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03647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Thank you for your help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effectLst/>
                        </a:rPr>
                        <a:t>Спасибо за вашу помощь - </a:t>
                      </a:r>
                      <a:r>
                        <a:rPr lang="ru-RU" sz="1100" i="1" dirty="0">
                          <a:effectLst/>
                        </a:rPr>
                        <a:t>Spasibo za vašu pomoŝ</a:t>
                      </a:r>
                      <a:endParaRPr lang="ru-RU" sz="1100" dirty="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Don't mention it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z-Cyrl-AZ" sz="1100">
                          <a:effectLst/>
                        </a:rPr>
                        <a:t>Прошу вас - </a:t>
                      </a:r>
                      <a:r>
                        <a:rPr lang="fr-FR" sz="1100" i="1">
                          <a:effectLst/>
                        </a:rPr>
                        <a:t>Prošu vas</a:t>
                      </a:r>
                      <a:endParaRPr lang="fr-FR" sz="110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effectLst/>
                        </a:rPr>
                        <a:t>Ok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z-Cyrl-AZ" sz="1100" dirty="0">
                          <a:effectLst/>
                        </a:rPr>
                        <a:t>Ладно - </a:t>
                      </a:r>
                      <a:r>
                        <a:rPr lang="fr-FR" sz="1100" i="1" dirty="0" err="1">
                          <a:effectLst/>
                        </a:rPr>
                        <a:t>Ladno</a:t>
                      </a:r>
                      <a:endParaRPr lang="fr-FR" sz="1100" dirty="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33012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How much is it?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z-Cyrl-AZ" sz="1100" dirty="0">
                          <a:effectLst/>
                        </a:rPr>
                        <a:t>Скажите пожалуйста, сколько это стоит? - </a:t>
                      </a:r>
                      <a:r>
                        <a:rPr lang="fr-FR" sz="1100" i="1" dirty="0" err="1">
                          <a:effectLst/>
                        </a:rPr>
                        <a:t>Skažite</a:t>
                      </a:r>
                      <a:r>
                        <a:rPr lang="fr-FR" sz="1100" i="1" dirty="0">
                          <a:effectLst/>
                        </a:rPr>
                        <a:t> </a:t>
                      </a:r>
                      <a:r>
                        <a:rPr lang="fr-FR" sz="1100" i="1" dirty="0" err="1">
                          <a:effectLst/>
                        </a:rPr>
                        <a:t>požalujsta</a:t>
                      </a:r>
                      <a:r>
                        <a:rPr lang="fr-FR" sz="1100" i="1" dirty="0">
                          <a:effectLst/>
                        </a:rPr>
                        <a:t>, </a:t>
                      </a:r>
                      <a:r>
                        <a:rPr lang="fr-FR" sz="1100" i="1" dirty="0" err="1">
                          <a:effectLst/>
                        </a:rPr>
                        <a:t>skolko</a:t>
                      </a:r>
                      <a:r>
                        <a:rPr lang="fr-FR" sz="1100" i="1" dirty="0">
                          <a:effectLst/>
                        </a:rPr>
                        <a:t> </a:t>
                      </a:r>
                      <a:r>
                        <a:rPr lang="fr-FR" sz="1100" i="1" dirty="0" err="1">
                          <a:effectLst/>
                        </a:rPr>
                        <a:t>èto</a:t>
                      </a:r>
                      <a:r>
                        <a:rPr lang="fr-FR" sz="1100" i="1" dirty="0">
                          <a:effectLst/>
                        </a:rPr>
                        <a:t> </a:t>
                      </a:r>
                      <a:r>
                        <a:rPr lang="fr-FR" sz="1100" i="1" dirty="0" err="1">
                          <a:effectLst/>
                        </a:rPr>
                        <a:t>stoit</a:t>
                      </a:r>
                      <a:r>
                        <a:rPr lang="fr-FR" sz="1100" i="1" dirty="0">
                          <a:effectLst/>
                        </a:rPr>
                        <a:t>?</a:t>
                      </a:r>
                      <a:endParaRPr lang="fr-FR" sz="1100" dirty="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Sorry!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z-Cyrl-AZ" sz="1100" dirty="0">
                          <a:effectLst/>
                        </a:rPr>
                        <a:t>Извините - </a:t>
                      </a:r>
                      <a:r>
                        <a:rPr lang="fr-FR" sz="1100" i="1" dirty="0" err="1">
                          <a:effectLst/>
                        </a:rPr>
                        <a:t>Izvinite</a:t>
                      </a:r>
                      <a:endParaRPr lang="fr-FR" sz="1100" dirty="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I don't understand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effectLst/>
                        </a:rPr>
                        <a:t>Я не понимаю - </a:t>
                      </a:r>
                      <a:r>
                        <a:rPr lang="ru-RU" sz="1100" i="1" dirty="0">
                          <a:effectLst/>
                        </a:rPr>
                        <a:t>Ja ne ponimaju</a:t>
                      </a:r>
                      <a:endParaRPr lang="ru-RU" sz="1100" dirty="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I get it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z-Cyrl-AZ" sz="1100" dirty="0">
                          <a:effectLst/>
                        </a:rPr>
                        <a:t>Понятно - </a:t>
                      </a:r>
                      <a:r>
                        <a:rPr lang="fr-FR" sz="1100" i="1" dirty="0" err="1">
                          <a:effectLst/>
                        </a:rPr>
                        <a:t>Ponjatno</a:t>
                      </a:r>
                      <a:endParaRPr lang="fr-FR" sz="1100" dirty="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I don't know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effectLst/>
                        </a:rPr>
                        <a:t>Я не знаю - </a:t>
                      </a:r>
                      <a:r>
                        <a:rPr lang="ru-RU" sz="1100" i="1" dirty="0">
                          <a:effectLst/>
                        </a:rPr>
                        <a:t>Ja ne znaju</a:t>
                      </a:r>
                      <a:endParaRPr lang="ru-RU" sz="1100" dirty="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Forbidden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z-Cyrl-AZ" sz="1100" dirty="0">
                          <a:effectLst/>
                        </a:rPr>
                        <a:t>Запрещено - </a:t>
                      </a:r>
                      <a:r>
                        <a:rPr lang="fr-FR" sz="1100" i="1" dirty="0" err="1">
                          <a:effectLst/>
                        </a:rPr>
                        <a:t>Zapreŝeno</a:t>
                      </a:r>
                      <a:endParaRPr lang="fr-FR" sz="1100" dirty="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03647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Excuse me, where are the toilets?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z-Cyrl-AZ" sz="1100" dirty="0">
                          <a:effectLst/>
                        </a:rPr>
                        <a:t>Скажите пожалуйста где туалет? - </a:t>
                      </a:r>
                      <a:r>
                        <a:rPr lang="fr-FR" sz="1100" i="1" dirty="0" err="1">
                          <a:effectLst/>
                        </a:rPr>
                        <a:t>Skažite</a:t>
                      </a:r>
                      <a:r>
                        <a:rPr lang="fr-FR" sz="1100" i="1" dirty="0">
                          <a:effectLst/>
                        </a:rPr>
                        <a:t> </a:t>
                      </a:r>
                      <a:r>
                        <a:rPr lang="fr-FR" sz="1100" i="1" dirty="0" err="1">
                          <a:effectLst/>
                        </a:rPr>
                        <a:t>požalujsta</a:t>
                      </a:r>
                      <a:r>
                        <a:rPr lang="fr-FR" sz="1100" i="1" dirty="0">
                          <a:effectLst/>
                        </a:rPr>
                        <a:t> gde </a:t>
                      </a:r>
                      <a:r>
                        <a:rPr lang="fr-FR" sz="1100" i="1" dirty="0" err="1">
                          <a:effectLst/>
                        </a:rPr>
                        <a:t>tualet</a:t>
                      </a:r>
                      <a:r>
                        <a:rPr lang="fr-FR" sz="1100" i="1" dirty="0">
                          <a:effectLst/>
                        </a:rPr>
                        <a:t>?</a:t>
                      </a:r>
                      <a:endParaRPr lang="fr-FR" sz="1100" dirty="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Happy New Year!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effectLst/>
                        </a:rPr>
                        <a:t>С новым годом! - </a:t>
                      </a:r>
                      <a:r>
                        <a:rPr lang="ru-RU" sz="1100" i="1" dirty="0">
                          <a:effectLst/>
                        </a:rPr>
                        <a:t>S novym godom!</a:t>
                      </a:r>
                      <a:endParaRPr lang="ru-RU" sz="1100" dirty="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Happy birthday!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С днём рождения! - </a:t>
                      </a:r>
                      <a:r>
                        <a:rPr lang="ru-RU" sz="1100" i="1">
                          <a:effectLst/>
                        </a:rPr>
                        <a:t>S dnëm roždenija!</a:t>
                      </a:r>
                      <a:endParaRPr lang="ru-RU" sz="110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Happy holiday!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z-Cyrl-AZ" sz="1100" dirty="0">
                          <a:effectLst/>
                        </a:rPr>
                        <a:t>С праздником! - </a:t>
                      </a:r>
                      <a:r>
                        <a:rPr lang="fr-FR" sz="1100" i="1" dirty="0">
                          <a:effectLst/>
                        </a:rPr>
                        <a:t>S </a:t>
                      </a:r>
                      <a:r>
                        <a:rPr lang="fr-FR" sz="1100" i="1" dirty="0" err="1">
                          <a:effectLst/>
                        </a:rPr>
                        <a:t>prazdnikom</a:t>
                      </a:r>
                      <a:r>
                        <a:rPr lang="fr-FR" sz="1100" i="1" dirty="0">
                          <a:effectLst/>
                        </a:rPr>
                        <a:t>!</a:t>
                      </a:r>
                      <a:endParaRPr lang="fr-FR" sz="1100" dirty="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Congratulations!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z-Cyrl-AZ" sz="1100" dirty="0">
                          <a:effectLst/>
                        </a:rPr>
                        <a:t>Поздравляю! - </a:t>
                      </a:r>
                      <a:r>
                        <a:rPr lang="fr-FR" sz="1100" i="1" dirty="0" err="1">
                          <a:effectLst/>
                        </a:rPr>
                        <a:t>Pozdravljaju</a:t>
                      </a:r>
                      <a:r>
                        <a:rPr lang="fr-FR" sz="1100" i="1" dirty="0">
                          <a:effectLst/>
                        </a:rPr>
                        <a:t>!</a:t>
                      </a:r>
                      <a:endParaRPr lang="fr-FR" sz="1100" dirty="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15361" name="Picture 1" descr="C:\Users\Optiplex\Downloads\Russia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27999"/>
            <a:ext cx="854267" cy="480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845813"/>
              </p:ext>
            </p:extLst>
          </p:nvPr>
        </p:nvGraphicFramePr>
        <p:xfrm>
          <a:off x="4427984" y="188640"/>
          <a:ext cx="4608512" cy="6584742"/>
        </p:xfrm>
        <a:graphic>
          <a:graphicData uri="http://schemas.openxmlformats.org/drawingml/2006/table">
            <a:tbl>
              <a:tblPr/>
              <a:tblGrid>
                <a:gridCol w="2304256"/>
                <a:gridCol w="2304256"/>
              </a:tblGrid>
              <a:tr h="163508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effectLst/>
                        </a:rPr>
                        <a:t>Hello. How are </a:t>
                      </a:r>
                      <a:r>
                        <a:rPr lang="fr-FR" sz="1100" dirty="0" err="1">
                          <a:effectLst/>
                        </a:rPr>
                        <a:t>you</a:t>
                      </a:r>
                      <a:r>
                        <a:rPr lang="fr-FR" sz="1100" dirty="0">
                          <a:effectLst/>
                        </a:rPr>
                        <a:t>?</a:t>
                      </a: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Привет, как дела? - </a:t>
                      </a:r>
                      <a:r>
                        <a:rPr lang="ru-RU" sz="1100" i="1">
                          <a:effectLst/>
                        </a:rPr>
                        <a:t>Privet, kak dela?</a:t>
                      </a:r>
                      <a:endParaRPr lang="ru-RU" sz="1100">
                        <a:effectLst/>
                      </a:endParaRP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84874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Hello. I'm fine, thank you</a:t>
                      </a: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z-Cyrl-AZ" sz="1100">
                          <a:effectLst/>
                        </a:rPr>
                        <a:t>Здравствуй! Спасибо, хорошо - </a:t>
                      </a:r>
                      <a:r>
                        <a:rPr lang="fr-FR" sz="1100" i="1">
                          <a:effectLst/>
                        </a:rPr>
                        <a:t>Zdravstvuj! Spasibo, horošo</a:t>
                      </a:r>
                      <a:endParaRPr lang="fr-FR" sz="1100">
                        <a:effectLst/>
                      </a:endParaRP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3508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Do you speak Russian?</a:t>
                      </a: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z-Cyrl-AZ" sz="1100">
                          <a:effectLst/>
                        </a:rPr>
                        <a:t>Вы говорите по- русски?</a:t>
                      </a: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84874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No, I don't speak Russian</a:t>
                      </a: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Нет, я не говорю по-русски - </a:t>
                      </a:r>
                      <a:r>
                        <a:rPr lang="ru-RU" sz="1100" i="1">
                          <a:effectLst/>
                        </a:rPr>
                        <a:t>Net, ja ne govorju po-russki</a:t>
                      </a:r>
                      <a:endParaRPr lang="ru-RU" sz="1100">
                        <a:effectLst/>
                      </a:endParaRP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3508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Only a little bit</a:t>
                      </a: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z-Cyrl-AZ" sz="1100">
                          <a:effectLst/>
                        </a:rPr>
                        <a:t>Только немного - </a:t>
                      </a:r>
                      <a:r>
                        <a:rPr lang="fr-FR" sz="1100" i="1">
                          <a:effectLst/>
                        </a:rPr>
                        <a:t>Tolko nemnogo</a:t>
                      </a:r>
                      <a:endParaRPr lang="fr-FR" sz="1100">
                        <a:effectLst/>
                      </a:endParaRP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3508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Where do you come from?</a:t>
                      </a: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Ты из какой страны? - </a:t>
                      </a:r>
                      <a:r>
                        <a:rPr lang="ru-RU" sz="1100" i="1">
                          <a:effectLst/>
                        </a:rPr>
                        <a:t>Ty iz kakoj strany?</a:t>
                      </a:r>
                      <a:endParaRPr lang="ru-RU" sz="1100">
                        <a:effectLst/>
                      </a:endParaRP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84874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What is your nationality?</a:t>
                      </a: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Какой ты национальности? - </a:t>
                      </a:r>
                      <a:r>
                        <a:rPr lang="ru-RU" sz="1100" i="1">
                          <a:effectLst/>
                        </a:rPr>
                        <a:t>Kakoj ty nacionalnosti?</a:t>
                      </a:r>
                      <a:endParaRPr lang="ru-RU" sz="1100">
                        <a:effectLst/>
                      </a:endParaRP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3508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I am English</a:t>
                      </a: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z-Cyrl-AZ" sz="1100">
                          <a:effectLst/>
                        </a:rPr>
                        <a:t>Я англичанка - </a:t>
                      </a:r>
                      <a:r>
                        <a:rPr lang="fr-FR" sz="1100" i="1">
                          <a:effectLst/>
                        </a:rPr>
                        <a:t>Ja angličanka</a:t>
                      </a:r>
                      <a:endParaRPr lang="fr-FR" sz="1100">
                        <a:effectLst/>
                      </a:endParaRP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84874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And you, do you live here?</a:t>
                      </a: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А ты, ты живёшь здесь? - </a:t>
                      </a:r>
                      <a:r>
                        <a:rPr lang="ru-RU" sz="1100" i="1">
                          <a:effectLst/>
                        </a:rPr>
                        <a:t>A ty, ty živëš zdes?</a:t>
                      </a:r>
                      <a:endParaRPr lang="ru-RU" sz="1100">
                        <a:effectLst/>
                      </a:endParaRP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3508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Yes, I live here</a:t>
                      </a: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Да, я живу здесь - </a:t>
                      </a:r>
                      <a:r>
                        <a:rPr lang="ru-RU" sz="1100" i="1">
                          <a:effectLst/>
                        </a:rPr>
                        <a:t>Da, ja živu zdes</a:t>
                      </a:r>
                      <a:endParaRPr lang="ru-RU" sz="1100">
                        <a:effectLst/>
                      </a:endParaRP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84874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My name is Sarah, what's your name?</a:t>
                      </a: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z-Cyrl-AZ" sz="1100">
                          <a:effectLst/>
                        </a:rPr>
                        <a:t>Меня зовут Сара, а тебя? - </a:t>
                      </a:r>
                      <a:r>
                        <a:rPr lang="fr-FR" sz="1100" i="1">
                          <a:effectLst/>
                        </a:rPr>
                        <a:t>Menja zovut Sara, a tebja?</a:t>
                      </a:r>
                      <a:endParaRPr lang="fr-FR" sz="1100">
                        <a:effectLst/>
                      </a:endParaRP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3508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Julian</a:t>
                      </a: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z-Cyrl-AZ" sz="1100">
                          <a:effectLst/>
                        </a:rPr>
                        <a:t>Жюльен - </a:t>
                      </a:r>
                      <a:r>
                        <a:rPr lang="fr-FR" sz="1100" i="1">
                          <a:effectLst/>
                        </a:rPr>
                        <a:t>Žjulen</a:t>
                      </a:r>
                      <a:endParaRPr lang="fr-FR" sz="1100">
                        <a:effectLst/>
                      </a:endParaRP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84874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What are you doing here?</a:t>
                      </a: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Что ты здесь делаешь? - </a:t>
                      </a:r>
                      <a:r>
                        <a:rPr lang="ru-RU" sz="1100" i="1">
                          <a:effectLst/>
                        </a:rPr>
                        <a:t>Čto ty zdes delaeš?</a:t>
                      </a:r>
                      <a:endParaRPr lang="ru-RU" sz="1100">
                        <a:effectLst/>
                      </a:endParaRP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3508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I am on holiday</a:t>
                      </a: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Я на каникулах - </a:t>
                      </a:r>
                      <a:r>
                        <a:rPr lang="ru-RU" sz="1100" i="1">
                          <a:effectLst/>
                        </a:rPr>
                        <a:t>Ja na kanikulah</a:t>
                      </a:r>
                      <a:endParaRPr lang="ru-RU" sz="1100">
                        <a:effectLst/>
                      </a:endParaRP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3508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We are on holiday</a:t>
                      </a: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Мы на каникулах - </a:t>
                      </a:r>
                      <a:r>
                        <a:rPr lang="ru-RU" sz="1100" i="1">
                          <a:effectLst/>
                        </a:rPr>
                        <a:t>My na kanikulah</a:t>
                      </a:r>
                      <a:endParaRPr lang="ru-RU" sz="1100">
                        <a:effectLst/>
                      </a:endParaRP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3508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I am on a business trip</a:t>
                      </a: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Я в командировке - </a:t>
                      </a:r>
                      <a:r>
                        <a:rPr lang="ru-RU" sz="1100" i="1">
                          <a:effectLst/>
                        </a:rPr>
                        <a:t>Ja v komandirovke</a:t>
                      </a:r>
                      <a:endParaRPr lang="ru-RU" sz="1100">
                        <a:effectLst/>
                      </a:endParaRP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3508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I work here</a:t>
                      </a: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effectLst/>
                        </a:rPr>
                        <a:t>Я здесь работаю - </a:t>
                      </a:r>
                      <a:r>
                        <a:rPr lang="ru-RU" sz="1100" i="1" dirty="0">
                          <a:effectLst/>
                        </a:rPr>
                        <a:t>Ja zdes rabotaju</a:t>
                      </a:r>
                      <a:endParaRPr lang="ru-RU" sz="1100" dirty="0">
                        <a:effectLst/>
                      </a:endParaRP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3508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We work here</a:t>
                      </a: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Мы здесь работаем - </a:t>
                      </a:r>
                      <a:r>
                        <a:rPr lang="ru-RU" sz="1100" i="1">
                          <a:effectLst/>
                        </a:rPr>
                        <a:t>My zdes rabotaem</a:t>
                      </a:r>
                      <a:endParaRPr lang="ru-RU" sz="1100">
                        <a:effectLst/>
                      </a:endParaRP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84874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Where are the good places to go out and eat?</a:t>
                      </a: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Где можно хорошо поесть? - </a:t>
                      </a:r>
                      <a:r>
                        <a:rPr lang="ru-RU" sz="1100" i="1">
                          <a:effectLst/>
                        </a:rPr>
                        <a:t>Gde možno horošo poest?</a:t>
                      </a:r>
                      <a:endParaRPr lang="ru-RU" sz="1100">
                        <a:effectLst/>
                      </a:endParaRP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84874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Is there a museum in the neighbourhood?</a:t>
                      </a: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Недалеко отсюда есть музей? - </a:t>
                      </a:r>
                      <a:r>
                        <a:rPr lang="ru-RU" sz="1100" i="1">
                          <a:effectLst/>
                        </a:rPr>
                        <a:t>Nedaleko otsjuda est muzej?</a:t>
                      </a:r>
                      <a:endParaRPr lang="ru-RU" sz="1100">
                        <a:effectLst/>
                      </a:endParaRP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84874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Where could I get an internet connection?</a:t>
                      </a: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effectLst/>
                        </a:rPr>
                        <a:t>Где я могу подключиться к интернету? - </a:t>
                      </a:r>
                      <a:r>
                        <a:rPr lang="ru-RU" sz="1100" i="1" dirty="0">
                          <a:effectLst/>
                        </a:rPr>
                        <a:t>Gde ja mogu podključitsja k internetu?</a:t>
                      </a:r>
                      <a:endParaRPr lang="ru-RU" sz="1100" dirty="0">
                        <a:effectLst/>
                      </a:endParaRP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85995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 flipH="1" flipV="1">
            <a:off x="4283968" y="127999"/>
            <a:ext cx="72008" cy="662473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4799954"/>
              </p:ext>
            </p:extLst>
          </p:nvPr>
        </p:nvGraphicFramePr>
        <p:xfrm>
          <a:off x="35496" y="751062"/>
          <a:ext cx="4212468" cy="6062314"/>
        </p:xfrm>
        <a:graphic>
          <a:graphicData uri="http://schemas.openxmlformats.org/drawingml/2006/table">
            <a:tbl>
              <a:tblPr/>
              <a:tblGrid>
                <a:gridCol w="2106234"/>
                <a:gridCol w="2106234"/>
              </a:tblGrid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effectLst/>
                        </a:rPr>
                        <a:t>Hello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 dirty="0">
                          <a:effectLst/>
                        </a:rPr>
                        <a:t>おはよう </a:t>
                      </a:r>
                      <a:r>
                        <a:rPr lang="fr-FR" altLang="ja-JP" sz="1100" dirty="0">
                          <a:effectLst/>
                        </a:rPr>
                        <a:t>- </a:t>
                      </a:r>
                      <a:r>
                        <a:rPr lang="fr-FR" sz="1100" i="1" dirty="0" err="1">
                          <a:effectLst/>
                        </a:rPr>
                        <a:t>ohayō</a:t>
                      </a:r>
                      <a:endParaRPr lang="fr-FR" sz="1100" dirty="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effectLst/>
                        </a:rPr>
                        <a:t>Good </a:t>
                      </a:r>
                      <a:r>
                        <a:rPr lang="fr-FR" sz="1100" dirty="0" err="1">
                          <a:effectLst/>
                        </a:rPr>
                        <a:t>evening</a:t>
                      </a:r>
                      <a:endParaRPr lang="fr-FR" sz="1100" dirty="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 dirty="0">
                          <a:effectLst/>
                        </a:rPr>
                        <a:t>こんばんは </a:t>
                      </a:r>
                      <a:r>
                        <a:rPr lang="fr-FR" altLang="ja-JP" sz="1100" dirty="0">
                          <a:effectLst/>
                        </a:rPr>
                        <a:t>- </a:t>
                      </a:r>
                      <a:r>
                        <a:rPr lang="fr-FR" sz="1100" i="1" dirty="0" err="1">
                          <a:effectLst/>
                        </a:rPr>
                        <a:t>konbanwa</a:t>
                      </a:r>
                      <a:endParaRPr lang="fr-FR" sz="1100" dirty="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effectLst/>
                        </a:rPr>
                        <a:t>Goodbye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 dirty="0">
                          <a:effectLst/>
                        </a:rPr>
                        <a:t>またね </a:t>
                      </a:r>
                      <a:r>
                        <a:rPr lang="fr-FR" altLang="ja-JP" sz="1100" dirty="0">
                          <a:effectLst/>
                        </a:rPr>
                        <a:t>- </a:t>
                      </a:r>
                      <a:r>
                        <a:rPr lang="fr-FR" sz="1100" i="1" dirty="0">
                          <a:effectLst/>
                        </a:rPr>
                        <a:t>mata ne</a:t>
                      </a:r>
                      <a:endParaRPr lang="fr-FR" sz="1100" dirty="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See you later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 dirty="0">
                          <a:effectLst/>
                        </a:rPr>
                        <a:t>また後でね </a:t>
                      </a:r>
                      <a:r>
                        <a:rPr lang="fr-FR" altLang="ja-JP" sz="1100" dirty="0">
                          <a:effectLst/>
                        </a:rPr>
                        <a:t>- </a:t>
                      </a:r>
                      <a:r>
                        <a:rPr lang="fr-FR" sz="1100" i="1" dirty="0">
                          <a:effectLst/>
                        </a:rPr>
                        <a:t>mata </a:t>
                      </a:r>
                      <a:r>
                        <a:rPr lang="fr-FR" sz="1100" i="1" dirty="0" err="1">
                          <a:effectLst/>
                        </a:rPr>
                        <a:t>ato</a:t>
                      </a:r>
                      <a:r>
                        <a:rPr lang="fr-FR" sz="1100" i="1" dirty="0">
                          <a:effectLst/>
                        </a:rPr>
                        <a:t> de ne</a:t>
                      </a:r>
                      <a:endParaRPr lang="fr-FR" sz="1100" dirty="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Yes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>
                          <a:effectLst/>
                        </a:rPr>
                        <a:t>うん </a:t>
                      </a:r>
                      <a:r>
                        <a:rPr lang="fr-FR" altLang="ja-JP" sz="1100">
                          <a:effectLst/>
                        </a:rPr>
                        <a:t>- </a:t>
                      </a:r>
                      <a:r>
                        <a:rPr lang="fr-FR" sz="1100" i="1">
                          <a:effectLst/>
                        </a:rPr>
                        <a:t>un</a:t>
                      </a:r>
                      <a:endParaRPr lang="fr-FR" sz="110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effectLst/>
                        </a:rPr>
                        <a:t>No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 dirty="0">
                          <a:effectLst/>
                        </a:rPr>
                        <a:t>ううん </a:t>
                      </a:r>
                      <a:r>
                        <a:rPr lang="fr-FR" altLang="ja-JP" sz="1100" dirty="0">
                          <a:effectLst/>
                        </a:rPr>
                        <a:t>- </a:t>
                      </a:r>
                      <a:r>
                        <a:rPr lang="fr-FR" sz="1100" i="1" dirty="0" err="1">
                          <a:effectLst/>
                        </a:rPr>
                        <a:t>uun</a:t>
                      </a:r>
                      <a:endParaRPr lang="fr-FR" sz="1100" dirty="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effectLst/>
                        </a:rPr>
                        <a:t>Excuse me!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>
                          <a:effectLst/>
                        </a:rPr>
                        <a:t>すみません </a:t>
                      </a:r>
                      <a:r>
                        <a:rPr lang="fr-FR" altLang="ja-JP" sz="1100">
                          <a:effectLst/>
                        </a:rPr>
                        <a:t>- </a:t>
                      </a:r>
                      <a:r>
                        <a:rPr lang="fr-FR" sz="1100" i="1">
                          <a:effectLst/>
                        </a:rPr>
                        <a:t>sumimasen</a:t>
                      </a:r>
                      <a:endParaRPr lang="fr-FR" sz="110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Thanks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 dirty="0">
                          <a:effectLst/>
                        </a:rPr>
                        <a:t>ありがとう </a:t>
                      </a:r>
                      <a:r>
                        <a:rPr lang="fr-FR" altLang="ja-JP" sz="1100" dirty="0">
                          <a:effectLst/>
                        </a:rPr>
                        <a:t>- </a:t>
                      </a:r>
                      <a:r>
                        <a:rPr lang="fr-FR" sz="1100" i="1" dirty="0" err="1">
                          <a:effectLst/>
                        </a:rPr>
                        <a:t>arigatō</a:t>
                      </a:r>
                      <a:endParaRPr lang="fr-FR" sz="1100" dirty="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err="1">
                          <a:effectLst/>
                        </a:rPr>
                        <a:t>Thanks</a:t>
                      </a:r>
                      <a:r>
                        <a:rPr lang="fr-FR" sz="1100" dirty="0">
                          <a:effectLst/>
                        </a:rPr>
                        <a:t> a lot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>
                          <a:effectLst/>
                        </a:rPr>
                        <a:t>どうもありがとう！ </a:t>
                      </a:r>
                      <a:r>
                        <a:rPr lang="fr-FR" altLang="ja-JP" sz="1100">
                          <a:effectLst/>
                        </a:rPr>
                        <a:t>- </a:t>
                      </a:r>
                      <a:r>
                        <a:rPr lang="fr-FR" altLang="ja-JP" sz="1100" i="1">
                          <a:effectLst/>
                        </a:rPr>
                        <a:t>dōmo arigatō!</a:t>
                      </a:r>
                      <a:endParaRPr lang="ja-JP" altLang="fr-FR" sz="110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Thank you for your help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>
                          <a:effectLst/>
                        </a:rPr>
                        <a:t>助かった、ありがとう </a:t>
                      </a:r>
                      <a:r>
                        <a:rPr lang="fr-FR" altLang="ja-JP" sz="1100">
                          <a:effectLst/>
                        </a:rPr>
                        <a:t>- </a:t>
                      </a:r>
                      <a:r>
                        <a:rPr lang="fr-FR" altLang="ja-JP" sz="1100" i="1">
                          <a:effectLst/>
                        </a:rPr>
                        <a:t>tasukatta, arigatō</a:t>
                      </a:r>
                      <a:endParaRPr lang="ja-JP" altLang="fr-FR" sz="110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Don't mention it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 dirty="0">
                          <a:effectLst/>
                        </a:rPr>
                        <a:t>どういたしまして </a:t>
                      </a:r>
                      <a:r>
                        <a:rPr lang="fr-FR" altLang="ja-JP" sz="1100" dirty="0">
                          <a:effectLst/>
                        </a:rPr>
                        <a:t>- </a:t>
                      </a:r>
                      <a:r>
                        <a:rPr lang="fr-FR" altLang="ja-JP" sz="1100" i="1" dirty="0" err="1">
                          <a:effectLst/>
                        </a:rPr>
                        <a:t>dōitashimashite</a:t>
                      </a:r>
                      <a:endParaRPr lang="ja-JP" altLang="fr-FR" sz="1100" dirty="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effectLst/>
                        </a:rPr>
                        <a:t>Ok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>
                          <a:effectLst/>
                        </a:rPr>
                        <a:t>オーケー </a:t>
                      </a:r>
                      <a:r>
                        <a:rPr lang="fr-FR" altLang="ja-JP" sz="1100">
                          <a:effectLst/>
                        </a:rPr>
                        <a:t>- </a:t>
                      </a:r>
                      <a:r>
                        <a:rPr lang="fr-FR" sz="1100" i="1">
                          <a:effectLst/>
                        </a:rPr>
                        <a:t>ōkē</a:t>
                      </a:r>
                      <a:endParaRPr lang="fr-FR" sz="110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03647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How much is it?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 dirty="0">
                          <a:effectLst/>
                        </a:rPr>
                        <a:t>すみません、値段は　いくらですか？ </a:t>
                      </a:r>
                      <a:r>
                        <a:rPr lang="fr-FR" altLang="ja-JP" sz="1100" dirty="0">
                          <a:effectLst/>
                        </a:rPr>
                        <a:t>- </a:t>
                      </a:r>
                      <a:r>
                        <a:rPr lang="fr-FR" altLang="ja-JP" sz="1100" i="1" dirty="0" err="1">
                          <a:effectLst/>
                        </a:rPr>
                        <a:t>sumimasen</a:t>
                      </a:r>
                      <a:r>
                        <a:rPr lang="fr-FR" altLang="ja-JP" sz="1100" i="1" dirty="0">
                          <a:effectLst/>
                        </a:rPr>
                        <a:t>, </a:t>
                      </a:r>
                      <a:r>
                        <a:rPr lang="fr-FR" altLang="ja-JP" sz="1100" i="1" dirty="0" err="1">
                          <a:effectLst/>
                        </a:rPr>
                        <a:t>nedan</a:t>
                      </a:r>
                      <a:r>
                        <a:rPr lang="fr-FR" altLang="ja-JP" sz="1100" i="1" dirty="0">
                          <a:effectLst/>
                        </a:rPr>
                        <a:t> </a:t>
                      </a:r>
                      <a:r>
                        <a:rPr lang="fr-FR" altLang="ja-JP" sz="1100" i="1" dirty="0" err="1">
                          <a:effectLst/>
                        </a:rPr>
                        <a:t>wa</a:t>
                      </a:r>
                      <a:r>
                        <a:rPr lang="fr-FR" altLang="ja-JP" sz="1100" i="1" dirty="0">
                          <a:effectLst/>
                        </a:rPr>
                        <a:t> </a:t>
                      </a:r>
                      <a:r>
                        <a:rPr lang="fr-FR" altLang="ja-JP" sz="1100" i="1" dirty="0" err="1">
                          <a:effectLst/>
                        </a:rPr>
                        <a:t>ikura</a:t>
                      </a:r>
                      <a:r>
                        <a:rPr lang="fr-FR" altLang="ja-JP" sz="1100" i="1" dirty="0">
                          <a:effectLst/>
                        </a:rPr>
                        <a:t> </a:t>
                      </a:r>
                      <a:r>
                        <a:rPr lang="fr-FR" altLang="ja-JP" sz="1100" i="1" dirty="0" err="1">
                          <a:effectLst/>
                        </a:rPr>
                        <a:t>desu</a:t>
                      </a:r>
                      <a:r>
                        <a:rPr lang="fr-FR" altLang="ja-JP" sz="1100" i="1" dirty="0">
                          <a:effectLst/>
                        </a:rPr>
                        <a:t> ka ?</a:t>
                      </a:r>
                      <a:endParaRPr lang="ja-JP" altLang="fr-FR" sz="1100" dirty="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Sorry!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 dirty="0">
                          <a:effectLst/>
                        </a:rPr>
                        <a:t>ごめん！ </a:t>
                      </a:r>
                      <a:r>
                        <a:rPr lang="fr-FR" altLang="ja-JP" sz="1100" dirty="0">
                          <a:effectLst/>
                        </a:rPr>
                        <a:t>- </a:t>
                      </a:r>
                      <a:r>
                        <a:rPr lang="fr-FR" sz="1100" i="1" dirty="0" err="1">
                          <a:effectLst/>
                        </a:rPr>
                        <a:t>gomen</a:t>
                      </a:r>
                      <a:r>
                        <a:rPr lang="fr-FR" sz="1100" i="1" dirty="0">
                          <a:effectLst/>
                        </a:rPr>
                        <a:t> !</a:t>
                      </a:r>
                      <a:endParaRPr lang="fr-FR" sz="1100" dirty="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I don't understand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 dirty="0">
                          <a:effectLst/>
                        </a:rPr>
                        <a:t>わからない </a:t>
                      </a:r>
                      <a:r>
                        <a:rPr lang="fr-FR" altLang="ja-JP" sz="1100" dirty="0">
                          <a:effectLst/>
                        </a:rPr>
                        <a:t>- </a:t>
                      </a:r>
                      <a:r>
                        <a:rPr lang="fr-FR" sz="1100" i="1" dirty="0" err="1">
                          <a:effectLst/>
                        </a:rPr>
                        <a:t>wakaranai</a:t>
                      </a:r>
                      <a:endParaRPr lang="fr-FR" sz="1100" dirty="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I get it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 dirty="0">
                          <a:effectLst/>
                        </a:rPr>
                        <a:t>わかった </a:t>
                      </a:r>
                      <a:r>
                        <a:rPr lang="fr-FR" altLang="ja-JP" sz="1100" dirty="0">
                          <a:effectLst/>
                        </a:rPr>
                        <a:t>- </a:t>
                      </a:r>
                      <a:r>
                        <a:rPr lang="fr-FR" sz="1100" i="1" dirty="0" err="1">
                          <a:effectLst/>
                        </a:rPr>
                        <a:t>wakatta</a:t>
                      </a:r>
                      <a:endParaRPr lang="fr-FR" sz="1100" dirty="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I don't know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 dirty="0">
                          <a:effectLst/>
                        </a:rPr>
                        <a:t>知らない </a:t>
                      </a:r>
                      <a:r>
                        <a:rPr lang="fr-FR" altLang="ja-JP" sz="1100" dirty="0">
                          <a:effectLst/>
                        </a:rPr>
                        <a:t>- </a:t>
                      </a:r>
                      <a:r>
                        <a:rPr lang="fr-FR" sz="1100" i="1" dirty="0" err="1">
                          <a:effectLst/>
                        </a:rPr>
                        <a:t>shiranai</a:t>
                      </a:r>
                      <a:endParaRPr lang="fr-FR" sz="1100" dirty="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Forbidden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 dirty="0">
                          <a:effectLst/>
                        </a:rPr>
                        <a:t>禁止 </a:t>
                      </a:r>
                      <a:r>
                        <a:rPr lang="fr-FR" altLang="ja-JP" sz="1100" dirty="0">
                          <a:effectLst/>
                        </a:rPr>
                        <a:t>- </a:t>
                      </a:r>
                      <a:r>
                        <a:rPr lang="fr-FR" sz="1100" i="1" dirty="0" err="1">
                          <a:effectLst/>
                        </a:rPr>
                        <a:t>kinshi</a:t>
                      </a:r>
                      <a:endParaRPr lang="fr-FR" sz="1100" dirty="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03647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Excuse me, where are the toilets?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 dirty="0">
                          <a:effectLst/>
                        </a:rPr>
                        <a:t>すみません、 トイレはどこですか？ </a:t>
                      </a:r>
                      <a:r>
                        <a:rPr lang="fr-FR" altLang="ja-JP" sz="1100" dirty="0">
                          <a:effectLst/>
                        </a:rPr>
                        <a:t>- </a:t>
                      </a:r>
                      <a:r>
                        <a:rPr lang="fr-FR" altLang="ja-JP" sz="1100" i="1" dirty="0" err="1">
                          <a:effectLst/>
                        </a:rPr>
                        <a:t>sumimasen</a:t>
                      </a:r>
                      <a:r>
                        <a:rPr lang="fr-FR" altLang="ja-JP" sz="1100" i="1" dirty="0">
                          <a:effectLst/>
                        </a:rPr>
                        <a:t>, </a:t>
                      </a:r>
                      <a:r>
                        <a:rPr lang="fr-FR" altLang="ja-JP" sz="1100" i="1" dirty="0" err="1">
                          <a:effectLst/>
                        </a:rPr>
                        <a:t>toire</a:t>
                      </a:r>
                      <a:r>
                        <a:rPr lang="fr-FR" altLang="ja-JP" sz="1100" i="1" dirty="0">
                          <a:effectLst/>
                        </a:rPr>
                        <a:t> </a:t>
                      </a:r>
                      <a:r>
                        <a:rPr lang="fr-FR" altLang="ja-JP" sz="1100" i="1" dirty="0" err="1">
                          <a:effectLst/>
                        </a:rPr>
                        <a:t>wa</a:t>
                      </a:r>
                      <a:r>
                        <a:rPr lang="fr-FR" altLang="ja-JP" sz="1100" i="1" dirty="0">
                          <a:effectLst/>
                        </a:rPr>
                        <a:t> </a:t>
                      </a:r>
                      <a:r>
                        <a:rPr lang="fr-FR" altLang="ja-JP" sz="1100" i="1" dirty="0" err="1">
                          <a:effectLst/>
                        </a:rPr>
                        <a:t>doko</a:t>
                      </a:r>
                      <a:r>
                        <a:rPr lang="fr-FR" altLang="ja-JP" sz="1100" i="1" dirty="0">
                          <a:effectLst/>
                        </a:rPr>
                        <a:t> </a:t>
                      </a:r>
                      <a:r>
                        <a:rPr lang="fr-FR" altLang="ja-JP" sz="1100" i="1" dirty="0" err="1">
                          <a:effectLst/>
                        </a:rPr>
                        <a:t>desu</a:t>
                      </a:r>
                      <a:r>
                        <a:rPr lang="fr-FR" altLang="ja-JP" sz="1100" i="1" dirty="0">
                          <a:effectLst/>
                        </a:rPr>
                        <a:t> ka ?</a:t>
                      </a:r>
                      <a:endParaRPr lang="ja-JP" altLang="fr-FR" sz="1100" dirty="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03647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Happy New Year!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 dirty="0">
                          <a:effectLst/>
                        </a:rPr>
                        <a:t>明けまして　おめでとう！ </a:t>
                      </a:r>
                      <a:r>
                        <a:rPr lang="fr-FR" altLang="ja-JP" sz="1100" dirty="0">
                          <a:effectLst/>
                        </a:rPr>
                        <a:t>- </a:t>
                      </a:r>
                      <a:r>
                        <a:rPr lang="fr-FR" altLang="ja-JP" sz="1100" i="1" dirty="0" err="1">
                          <a:effectLst/>
                        </a:rPr>
                        <a:t>akemashite</a:t>
                      </a:r>
                      <a:r>
                        <a:rPr lang="fr-FR" altLang="ja-JP" sz="1100" i="1" dirty="0">
                          <a:effectLst/>
                        </a:rPr>
                        <a:t> </a:t>
                      </a:r>
                      <a:r>
                        <a:rPr lang="fr-FR" altLang="ja-JP" sz="1100" i="1" dirty="0" err="1">
                          <a:effectLst/>
                        </a:rPr>
                        <a:t>omedetō</a:t>
                      </a:r>
                      <a:r>
                        <a:rPr lang="fr-FR" altLang="ja-JP" sz="1100" i="1" dirty="0">
                          <a:effectLst/>
                        </a:rPr>
                        <a:t> !</a:t>
                      </a:r>
                      <a:endParaRPr lang="ja-JP" altLang="fr-FR" sz="1100" dirty="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03647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Happy birthday!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 dirty="0">
                          <a:effectLst/>
                        </a:rPr>
                        <a:t>お誕生日　おめでとう！ </a:t>
                      </a:r>
                      <a:r>
                        <a:rPr lang="fr-FR" altLang="ja-JP" sz="1100" dirty="0">
                          <a:effectLst/>
                        </a:rPr>
                        <a:t>- </a:t>
                      </a:r>
                      <a:r>
                        <a:rPr lang="fr-FR" altLang="ja-JP" sz="1100" i="1" dirty="0" err="1">
                          <a:effectLst/>
                        </a:rPr>
                        <a:t>otanjōbi</a:t>
                      </a:r>
                      <a:r>
                        <a:rPr lang="fr-FR" altLang="ja-JP" sz="1100" i="1" dirty="0">
                          <a:effectLst/>
                        </a:rPr>
                        <a:t> </a:t>
                      </a:r>
                      <a:r>
                        <a:rPr lang="fr-FR" altLang="ja-JP" sz="1100" i="1" dirty="0" err="1">
                          <a:effectLst/>
                        </a:rPr>
                        <a:t>omedetō</a:t>
                      </a:r>
                      <a:r>
                        <a:rPr lang="fr-FR" altLang="ja-JP" sz="1100" i="1" dirty="0">
                          <a:effectLst/>
                        </a:rPr>
                        <a:t> !</a:t>
                      </a:r>
                      <a:endParaRPr lang="ja-JP" altLang="fr-FR" sz="1100" dirty="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Happy holiday!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 dirty="0">
                          <a:effectLst/>
                        </a:rPr>
                        <a:t>よいお年を！ </a:t>
                      </a:r>
                      <a:r>
                        <a:rPr lang="fr-FR" altLang="ja-JP" sz="1100" dirty="0">
                          <a:effectLst/>
                        </a:rPr>
                        <a:t>- </a:t>
                      </a:r>
                      <a:r>
                        <a:rPr lang="fr-FR" sz="1100" i="1" dirty="0" err="1">
                          <a:effectLst/>
                        </a:rPr>
                        <a:t>yoi</a:t>
                      </a:r>
                      <a:r>
                        <a:rPr lang="fr-FR" sz="1100" i="1" dirty="0">
                          <a:effectLst/>
                        </a:rPr>
                        <a:t> </a:t>
                      </a:r>
                      <a:r>
                        <a:rPr lang="fr-FR" sz="1100" i="1" dirty="0" err="1">
                          <a:effectLst/>
                        </a:rPr>
                        <a:t>otoshi</a:t>
                      </a:r>
                      <a:r>
                        <a:rPr lang="fr-FR" sz="1100" i="1" dirty="0">
                          <a:effectLst/>
                        </a:rPr>
                        <a:t> </a:t>
                      </a:r>
                      <a:r>
                        <a:rPr lang="fr-FR" sz="1100" i="1" dirty="0" err="1">
                          <a:effectLst/>
                        </a:rPr>
                        <a:t>wo</a:t>
                      </a:r>
                      <a:r>
                        <a:rPr lang="fr-FR" sz="1100" i="1" dirty="0">
                          <a:effectLst/>
                        </a:rPr>
                        <a:t> !</a:t>
                      </a:r>
                      <a:endParaRPr lang="fr-FR" sz="1100" dirty="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83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Congratulations!</a:t>
                      </a: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 dirty="0">
                          <a:effectLst/>
                        </a:rPr>
                        <a:t>おめでとう！ </a:t>
                      </a:r>
                      <a:r>
                        <a:rPr lang="fr-FR" altLang="ja-JP" sz="1100" dirty="0">
                          <a:effectLst/>
                        </a:rPr>
                        <a:t>- </a:t>
                      </a:r>
                      <a:r>
                        <a:rPr lang="fr-FR" altLang="ja-JP" sz="1100" i="1" dirty="0" err="1">
                          <a:effectLst/>
                        </a:rPr>
                        <a:t>omedetō</a:t>
                      </a:r>
                      <a:r>
                        <a:rPr lang="fr-FR" altLang="ja-JP" sz="1100" i="1" dirty="0">
                          <a:effectLst/>
                        </a:rPr>
                        <a:t> !</a:t>
                      </a:r>
                      <a:endParaRPr lang="ja-JP" altLang="fr-FR" sz="1100" dirty="0">
                        <a:effectLst/>
                      </a:endParaRPr>
                    </a:p>
                  </a:txBody>
                  <a:tcPr marL="44918" marR="44918" marT="22459" marB="224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4097" name="Picture 1" descr="C:\Users\Optiplex\Downloads\Japa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27999"/>
            <a:ext cx="720613" cy="480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2367487"/>
              </p:ext>
            </p:extLst>
          </p:nvPr>
        </p:nvGraphicFramePr>
        <p:xfrm>
          <a:off x="4427984" y="218348"/>
          <a:ext cx="4608512" cy="6523020"/>
        </p:xfrm>
        <a:graphic>
          <a:graphicData uri="http://schemas.openxmlformats.org/drawingml/2006/table">
            <a:tbl>
              <a:tblPr/>
              <a:tblGrid>
                <a:gridCol w="2304256"/>
                <a:gridCol w="2304256"/>
              </a:tblGrid>
              <a:tr h="140846">
                <a:tc>
                  <a:txBody>
                    <a:bodyPr/>
                    <a:lstStyle/>
                    <a:p>
                      <a:pPr algn="ctr"/>
                      <a:r>
                        <a:rPr lang="fr-FR" sz="1050" dirty="0">
                          <a:effectLst/>
                        </a:rPr>
                        <a:t>Hello. How are </a:t>
                      </a:r>
                      <a:r>
                        <a:rPr lang="fr-FR" sz="1050" dirty="0" err="1">
                          <a:effectLst/>
                        </a:rPr>
                        <a:t>you</a:t>
                      </a:r>
                      <a:r>
                        <a:rPr lang="fr-FR" sz="1050" dirty="0">
                          <a:effectLst/>
                        </a:rPr>
                        <a:t>?</a:t>
                      </a: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050">
                          <a:effectLst/>
                        </a:rPr>
                        <a:t>元気？ </a:t>
                      </a:r>
                      <a:r>
                        <a:rPr lang="fr-FR" altLang="ja-JP" sz="1050">
                          <a:effectLst/>
                        </a:rPr>
                        <a:t>- </a:t>
                      </a:r>
                      <a:r>
                        <a:rPr lang="fr-FR" sz="1050" i="1">
                          <a:effectLst/>
                        </a:rPr>
                        <a:t>genki ?</a:t>
                      </a:r>
                      <a:endParaRPr lang="fr-FR" sz="1050">
                        <a:effectLst/>
                      </a:endParaRP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40846">
                <a:tc>
                  <a:txBody>
                    <a:bodyPr/>
                    <a:lstStyle/>
                    <a:p>
                      <a:pPr algn="ctr"/>
                      <a:r>
                        <a:rPr lang="en-US" sz="1050">
                          <a:effectLst/>
                        </a:rPr>
                        <a:t>Hello. I'm fine, thank you</a:t>
                      </a: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050">
                          <a:effectLst/>
                        </a:rPr>
                        <a:t>うん、元気 </a:t>
                      </a:r>
                      <a:r>
                        <a:rPr lang="fr-FR" altLang="ja-JP" sz="1050">
                          <a:effectLst/>
                        </a:rPr>
                        <a:t>- </a:t>
                      </a:r>
                      <a:r>
                        <a:rPr lang="fr-FR" sz="1050" i="1">
                          <a:effectLst/>
                        </a:rPr>
                        <a:t>un, genki</a:t>
                      </a:r>
                      <a:endParaRPr lang="fr-FR" sz="1050">
                        <a:effectLst/>
                      </a:endParaRP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45392">
                <a:tc>
                  <a:txBody>
                    <a:bodyPr/>
                    <a:lstStyle/>
                    <a:p>
                      <a:pPr algn="ctr"/>
                      <a:r>
                        <a:rPr lang="fr-FR" sz="1050">
                          <a:effectLst/>
                        </a:rPr>
                        <a:t>Do you speak Japanese?</a:t>
                      </a: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050">
                          <a:effectLst/>
                        </a:rPr>
                        <a:t>日本語を話せますか？ </a:t>
                      </a:r>
                      <a:r>
                        <a:rPr lang="fr-FR" altLang="ja-JP" sz="1050">
                          <a:effectLst/>
                        </a:rPr>
                        <a:t>- </a:t>
                      </a:r>
                      <a:r>
                        <a:rPr lang="fr-FR" sz="1050" i="1">
                          <a:effectLst/>
                        </a:rPr>
                        <a:t>nihon go wo hanase masu ka? </a:t>
                      </a:r>
                      <a:endParaRPr lang="fr-FR" sz="1050">
                        <a:effectLst/>
                      </a:endParaRP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45392">
                <a:tc>
                  <a:txBody>
                    <a:bodyPr/>
                    <a:lstStyle/>
                    <a:p>
                      <a:pPr algn="ctr"/>
                      <a:r>
                        <a:rPr lang="en-US" sz="1050">
                          <a:effectLst/>
                        </a:rPr>
                        <a:t>No, I don't speak Japanese</a:t>
                      </a: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050">
                          <a:effectLst/>
                        </a:rPr>
                        <a:t>いいえ、日本語は話せません </a:t>
                      </a:r>
                      <a:r>
                        <a:rPr lang="fr-FR" altLang="ja-JP" sz="1050">
                          <a:effectLst/>
                        </a:rPr>
                        <a:t>- </a:t>
                      </a:r>
                      <a:r>
                        <a:rPr lang="fr-FR" sz="1050" i="1">
                          <a:effectLst/>
                        </a:rPr>
                        <a:t>iie, nihon go wa hanase mase n </a:t>
                      </a:r>
                      <a:endParaRPr lang="fr-FR" sz="1050">
                        <a:effectLst/>
                      </a:endParaRP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40846">
                <a:tc>
                  <a:txBody>
                    <a:bodyPr/>
                    <a:lstStyle/>
                    <a:p>
                      <a:pPr algn="ctr"/>
                      <a:r>
                        <a:rPr lang="fr-FR" sz="1050">
                          <a:effectLst/>
                        </a:rPr>
                        <a:t>Only a little bit</a:t>
                      </a: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050">
                          <a:effectLst/>
                        </a:rPr>
                        <a:t>少しだけならね </a:t>
                      </a:r>
                      <a:r>
                        <a:rPr lang="fr-FR" altLang="ja-JP" sz="1050">
                          <a:effectLst/>
                        </a:rPr>
                        <a:t>- </a:t>
                      </a:r>
                      <a:r>
                        <a:rPr lang="fr-FR" sz="1050" i="1">
                          <a:effectLst/>
                        </a:rPr>
                        <a:t>sukoshi dake nara ne</a:t>
                      </a:r>
                      <a:endParaRPr lang="fr-FR" sz="1050">
                        <a:effectLst/>
                      </a:endParaRP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45392">
                <a:tc>
                  <a:txBody>
                    <a:bodyPr/>
                    <a:lstStyle/>
                    <a:p>
                      <a:pPr algn="ctr"/>
                      <a:r>
                        <a:rPr lang="en-US" sz="1050">
                          <a:effectLst/>
                        </a:rPr>
                        <a:t>Where do you come from?</a:t>
                      </a: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050">
                          <a:effectLst/>
                        </a:rPr>
                        <a:t>どこの国から来たの？ </a:t>
                      </a:r>
                      <a:r>
                        <a:rPr lang="fr-FR" altLang="ja-JP" sz="1050">
                          <a:effectLst/>
                        </a:rPr>
                        <a:t>- </a:t>
                      </a:r>
                      <a:r>
                        <a:rPr lang="fr-FR" sz="1050" i="1">
                          <a:effectLst/>
                        </a:rPr>
                        <a:t>doko no kuni kara kita no?</a:t>
                      </a:r>
                      <a:endParaRPr lang="fr-FR" sz="1050">
                        <a:effectLst/>
                      </a:endParaRP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40846">
                <a:tc>
                  <a:txBody>
                    <a:bodyPr/>
                    <a:lstStyle/>
                    <a:p>
                      <a:pPr algn="ctr"/>
                      <a:r>
                        <a:rPr lang="fr-FR" sz="1050">
                          <a:effectLst/>
                        </a:rPr>
                        <a:t>What is your nationality?</a:t>
                      </a: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050">
                          <a:effectLst/>
                        </a:rPr>
                        <a:t>何人なの？ </a:t>
                      </a:r>
                      <a:r>
                        <a:rPr lang="fr-FR" altLang="ja-JP" sz="1050">
                          <a:effectLst/>
                        </a:rPr>
                        <a:t>- </a:t>
                      </a:r>
                      <a:r>
                        <a:rPr lang="fr-FR" sz="1050" i="1">
                          <a:effectLst/>
                        </a:rPr>
                        <a:t>nani jin nano ?</a:t>
                      </a:r>
                      <a:endParaRPr lang="fr-FR" sz="1050">
                        <a:effectLst/>
                      </a:endParaRP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40846">
                <a:tc>
                  <a:txBody>
                    <a:bodyPr/>
                    <a:lstStyle/>
                    <a:p>
                      <a:pPr algn="ctr"/>
                      <a:r>
                        <a:rPr lang="fr-FR" sz="1050">
                          <a:effectLst/>
                        </a:rPr>
                        <a:t>I am English</a:t>
                      </a: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050">
                          <a:effectLst/>
                        </a:rPr>
                        <a:t>イギリス人です </a:t>
                      </a:r>
                      <a:r>
                        <a:rPr lang="fr-FR" altLang="ja-JP" sz="1050">
                          <a:effectLst/>
                        </a:rPr>
                        <a:t>- </a:t>
                      </a:r>
                      <a:r>
                        <a:rPr lang="fr-FR" altLang="ja-JP" sz="1050" i="1">
                          <a:effectLst/>
                        </a:rPr>
                        <a:t>igirisu jin desu </a:t>
                      </a:r>
                      <a:endParaRPr lang="ja-JP" altLang="fr-FR" sz="1050">
                        <a:effectLst/>
                      </a:endParaRP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45392">
                <a:tc>
                  <a:txBody>
                    <a:bodyPr/>
                    <a:lstStyle/>
                    <a:p>
                      <a:pPr algn="ctr"/>
                      <a:r>
                        <a:rPr lang="en-US" sz="1050">
                          <a:effectLst/>
                        </a:rPr>
                        <a:t>And you, do you live here?</a:t>
                      </a: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050">
                          <a:effectLst/>
                        </a:rPr>
                        <a:t>きみは？　ここに住んでいるの？ </a:t>
                      </a:r>
                      <a:r>
                        <a:rPr lang="fr-FR" altLang="ja-JP" sz="1050">
                          <a:effectLst/>
                        </a:rPr>
                        <a:t>- </a:t>
                      </a:r>
                      <a:r>
                        <a:rPr lang="fr-FR" sz="1050" i="1">
                          <a:effectLst/>
                        </a:rPr>
                        <a:t>kimi wa ? koko ni sunde iru no ?</a:t>
                      </a:r>
                      <a:endParaRPr lang="fr-FR" sz="1050">
                        <a:effectLst/>
                      </a:endParaRP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45392">
                <a:tc>
                  <a:txBody>
                    <a:bodyPr/>
                    <a:lstStyle/>
                    <a:p>
                      <a:pPr algn="ctr"/>
                      <a:r>
                        <a:rPr lang="fr-FR" sz="1050">
                          <a:effectLst/>
                        </a:rPr>
                        <a:t>Yes, I live here</a:t>
                      </a: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050">
                          <a:effectLst/>
                        </a:rPr>
                        <a:t>うん、ここに住んでいるよ </a:t>
                      </a:r>
                      <a:r>
                        <a:rPr lang="fr-FR" altLang="ja-JP" sz="1050">
                          <a:effectLst/>
                        </a:rPr>
                        <a:t>- </a:t>
                      </a:r>
                      <a:r>
                        <a:rPr lang="fr-FR" sz="1050" i="1">
                          <a:effectLst/>
                        </a:rPr>
                        <a:t>un, koko ni sunde iru yo</a:t>
                      </a:r>
                      <a:endParaRPr lang="fr-FR" sz="1050">
                        <a:effectLst/>
                      </a:endParaRP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45392">
                <a:tc>
                  <a:txBody>
                    <a:bodyPr/>
                    <a:lstStyle/>
                    <a:p>
                      <a:pPr algn="ctr"/>
                      <a:r>
                        <a:rPr lang="en-US" sz="1050">
                          <a:effectLst/>
                        </a:rPr>
                        <a:t>My name is Sarah, what's your name?</a:t>
                      </a: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050">
                          <a:effectLst/>
                        </a:rPr>
                        <a:t>私の名前はサラ、あなたは？ </a:t>
                      </a:r>
                      <a:r>
                        <a:rPr lang="fr-FR" altLang="ja-JP" sz="1050">
                          <a:effectLst/>
                        </a:rPr>
                        <a:t>- </a:t>
                      </a:r>
                      <a:r>
                        <a:rPr lang="fr-FR" sz="1050" i="1">
                          <a:effectLst/>
                        </a:rPr>
                        <a:t>watashi no namae wa sara, anata wa ?</a:t>
                      </a:r>
                      <a:endParaRPr lang="fr-FR" sz="1050">
                        <a:effectLst/>
                      </a:endParaRP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40846">
                <a:tc>
                  <a:txBody>
                    <a:bodyPr/>
                    <a:lstStyle/>
                    <a:p>
                      <a:pPr algn="ctr"/>
                      <a:r>
                        <a:rPr lang="fr-FR" sz="1050">
                          <a:effectLst/>
                        </a:rPr>
                        <a:t>Julian</a:t>
                      </a: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050">
                          <a:effectLst/>
                        </a:rPr>
                        <a:t>ジュリアン </a:t>
                      </a:r>
                      <a:r>
                        <a:rPr lang="fr-FR" altLang="ja-JP" sz="1050">
                          <a:effectLst/>
                        </a:rPr>
                        <a:t>- </a:t>
                      </a:r>
                      <a:r>
                        <a:rPr lang="fr-FR" sz="1050" i="1">
                          <a:effectLst/>
                        </a:rPr>
                        <a:t>jurian</a:t>
                      </a:r>
                      <a:endParaRPr lang="fr-FR" sz="1050">
                        <a:effectLst/>
                      </a:endParaRP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45392">
                <a:tc>
                  <a:txBody>
                    <a:bodyPr/>
                    <a:lstStyle/>
                    <a:p>
                      <a:pPr algn="ctr"/>
                      <a:r>
                        <a:rPr lang="en-US" sz="1050">
                          <a:effectLst/>
                        </a:rPr>
                        <a:t>What are you doing here?</a:t>
                      </a: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050" dirty="0">
                          <a:effectLst/>
                        </a:rPr>
                        <a:t>ここで何をしているの？ </a:t>
                      </a:r>
                      <a:r>
                        <a:rPr lang="fr-FR" altLang="ja-JP" sz="1050" dirty="0">
                          <a:effectLst/>
                        </a:rPr>
                        <a:t>- </a:t>
                      </a:r>
                      <a:r>
                        <a:rPr lang="fr-FR" sz="1050" i="1" dirty="0" err="1">
                          <a:effectLst/>
                        </a:rPr>
                        <a:t>koko</a:t>
                      </a:r>
                      <a:r>
                        <a:rPr lang="fr-FR" sz="1050" i="1" dirty="0">
                          <a:effectLst/>
                        </a:rPr>
                        <a:t> de </a:t>
                      </a:r>
                      <a:r>
                        <a:rPr lang="fr-FR" sz="1050" i="1" dirty="0" err="1">
                          <a:effectLst/>
                        </a:rPr>
                        <a:t>nani</a:t>
                      </a:r>
                      <a:r>
                        <a:rPr lang="fr-FR" sz="1050" i="1" dirty="0">
                          <a:effectLst/>
                        </a:rPr>
                        <a:t> </a:t>
                      </a:r>
                      <a:r>
                        <a:rPr lang="fr-FR" sz="1050" i="1" dirty="0" err="1">
                          <a:effectLst/>
                        </a:rPr>
                        <a:t>wo</a:t>
                      </a:r>
                      <a:r>
                        <a:rPr lang="fr-FR" sz="1050" i="1" dirty="0">
                          <a:effectLst/>
                        </a:rPr>
                        <a:t> </a:t>
                      </a:r>
                      <a:r>
                        <a:rPr lang="fr-FR" sz="1050" i="1" dirty="0" err="1">
                          <a:effectLst/>
                        </a:rPr>
                        <a:t>shite</a:t>
                      </a:r>
                      <a:r>
                        <a:rPr lang="fr-FR" sz="1050" i="1" dirty="0">
                          <a:effectLst/>
                        </a:rPr>
                        <a:t> </a:t>
                      </a:r>
                      <a:r>
                        <a:rPr lang="fr-FR" sz="1050" i="1" dirty="0" err="1">
                          <a:effectLst/>
                        </a:rPr>
                        <a:t>iru</a:t>
                      </a:r>
                      <a:r>
                        <a:rPr lang="fr-FR" sz="1050" i="1" dirty="0">
                          <a:effectLst/>
                        </a:rPr>
                        <a:t> no ?</a:t>
                      </a:r>
                      <a:endParaRPr lang="fr-FR" sz="1050" dirty="0">
                        <a:effectLst/>
                      </a:endParaRP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40846">
                <a:tc>
                  <a:txBody>
                    <a:bodyPr/>
                    <a:lstStyle/>
                    <a:p>
                      <a:pPr algn="ctr"/>
                      <a:r>
                        <a:rPr lang="fr-FR" sz="1050">
                          <a:effectLst/>
                        </a:rPr>
                        <a:t>I am on holiday</a:t>
                      </a: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050">
                          <a:effectLst/>
                        </a:rPr>
                        <a:t>バカンス中だよ </a:t>
                      </a:r>
                      <a:r>
                        <a:rPr lang="fr-FR" altLang="ja-JP" sz="1050">
                          <a:effectLst/>
                        </a:rPr>
                        <a:t>- </a:t>
                      </a:r>
                      <a:r>
                        <a:rPr lang="fr-FR" altLang="ja-JP" sz="1050" i="1">
                          <a:effectLst/>
                        </a:rPr>
                        <a:t>bakansu chū dayo</a:t>
                      </a:r>
                      <a:endParaRPr lang="ja-JP" altLang="fr-FR" sz="1050">
                        <a:effectLst/>
                      </a:endParaRP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45392">
                <a:tc>
                  <a:txBody>
                    <a:bodyPr/>
                    <a:lstStyle/>
                    <a:p>
                      <a:pPr algn="ctr"/>
                      <a:r>
                        <a:rPr lang="fr-FR" sz="1050">
                          <a:effectLst/>
                        </a:rPr>
                        <a:t>We are on holiday</a:t>
                      </a: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050">
                          <a:effectLst/>
                        </a:rPr>
                        <a:t>僕たち　バカンス中だよ </a:t>
                      </a:r>
                      <a:r>
                        <a:rPr lang="fr-FR" altLang="ja-JP" sz="1050">
                          <a:effectLst/>
                        </a:rPr>
                        <a:t>- </a:t>
                      </a:r>
                      <a:r>
                        <a:rPr lang="fr-FR" altLang="ja-JP" sz="1050" i="1">
                          <a:effectLst/>
                        </a:rPr>
                        <a:t>bokutachi bakansu chū dayo</a:t>
                      </a:r>
                      <a:endParaRPr lang="ja-JP" altLang="fr-FR" sz="1050">
                        <a:effectLst/>
                      </a:endParaRP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40846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effectLst/>
                        </a:rPr>
                        <a:t>I am on a business trip</a:t>
                      </a: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050">
                          <a:effectLst/>
                        </a:rPr>
                        <a:t>出張中だよ </a:t>
                      </a:r>
                      <a:r>
                        <a:rPr lang="fr-FR" altLang="ja-JP" sz="1050">
                          <a:effectLst/>
                        </a:rPr>
                        <a:t>- </a:t>
                      </a:r>
                      <a:r>
                        <a:rPr lang="fr-FR" sz="1050" i="1">
                          <a:effectLst/>
                        </a:rPr>
                        <a:t>shucchō chū dayo</a:t>
                      </a:r>
                      <a:endParaRPr lang="fr-FR" sz="1050">
                        <a:effectLst/>
                      </a:endParaRP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45392">
                <a:tc>
                  <a:txBody>
                    <a:bodyPr/>
                    <a:lstStyle/>
                    <a:p>
                      <a:pPr algn="ctr"/>
                      <a:r>
                        <a:rPr lang="fr-FR" sz="1050">
                          <a:effectLst/>
                        </a:rPr>
                        <a:t>I work here</a:t>
                      </a: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050">
                          <a:effectLst/>
                        </a:rPr>
                        <a:t>ここで働いているよ </a:t>
                      </a:r>
                      <a:r>
                        <a:rPr lang="fr-FR" altLang="ja-JP" sz="1050">
                          <a:effectLst/>
                        </a:rPr>
                        <a:t>- </a:t>
                      </a:r>
                      <a:r>
                        <a:rPr lang="fr-FR" sz="1050" i="1">
                          <a:effectLst/>
                        </a:rPr>
                        <a:t>koko de hataraite iru yo</a:t>
                      </a:r>
                      <a:endParaRPr lang="fr-FR" sz="1050">
                        <a:effectLst/>
                      </a:endParaRP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45392">
                <a:tc>
                  <a:txBody>
                    <a:bodyPr/>
                    <a:lstStyle/>
                    <a:p>
                      <a:pPr algn="ctr"/>
                      <a:r>
                        <a:rPr lang="fr-FR" sz="1050">
                          <a:effectLst/>
                        </a:rPr>
                        <a:t>We work here</a:t>
                      </a: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050">
                          <a:effectLst/>
                        </a:rPr>
                        <a:t>僕たち　ここで働いているよ </a:t>
                      </a:r>
                      <a:r>
                        <a:rPr lang="fr-FR" altLang="ja-JP" sz="1050">
                          <a:effectLst/>
                        </a:rPr>
                        <a:t>- </a:t>
                      </a:r>
                      <a:r>
                        <a:rPr lang="fr-FR" sz="1050" i="1">
                          <a:effectLst/>
                        </a:rPr>
                        <a:t>bokutachi koko de hataraite irun yo</a:t>
                      </a:r>
                      <a:endParaRPr lang="fr-FR" sz="1050">
                        <a:effectLst/>
                      </a:endParaRP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49938">
                <a:tc>
                  <a:txBody>
                    <a:bodyPr/>
                    <a:lstStyle/>
                    <a:p>
                      <a:pPr algn="ctr"/>
                      <a:r>
                        <a:rPr lang="en-US" sz="1050">
                          <a:effectLst/>
                        </a:rPr>
                        <a:t>Where are the good places to go out and eat?</a:t>
                      </a: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050">
                          <a:effectLst/>
                        </a:rPr>
                        <a:t>ご飯を食べるのに　どこかいい所　ある？ </a:t>
                      </a:r>
                      <a:r>
                        <a:rPr lang="fr-FR" altLang="ja-JP" sz="1050">
                          <a:effectLst/>
                        </a:rPr>
                        <a:t>- </a:t>
                      </a:r>
                      <a:r>
                        <a:rPr lang="fr-FR" sz="1050" i="1">
                          <a:effectLst/>
                        </a:rPr>
                        <a:t>gohan wo taberu noni dokoka ii tokoro aru ?</a:t>
                      </a:r>
                      <a:endParaRPr lang="fr-FR" sz="1050">
                        <a:effectLst/>
                      </a:endParaRP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45392">
                <a:tc>
                  <a:txBody>
                    <a:bodyPr/>
                    <a:lstStyle/>
                    <a:p>
                      <a:pPr algn="ctr"/>
                      <a:r>
                        <a:rPr lang="en-US" sz="1050">
                          <a:effectLst/>
                        </a:rPr>
                        <a:t>Is there a museum in the neighbourhood?</a:t>
                      </a: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050">
                          <a:effectLst/>
                        </a:rPr>
                        <a:t>この近くに　美術館　ある？ </a:t>
                      </a:r>
                      <a:r>
                        <a:rPr lang="fr-FR" altLang="ja-JP" sz="1050">
                          <a:effectLst/>
                        </a:rPr>
                        <a:t>- </a:t>
                      </a:r>
                      <a:r>
                        <a:rPr lang="fr-FR" sz="1050" i="1">
                          <a:effectLst/>
                        </a:rPr>
                        <a:t>kono chikaku ni bijyutsukan aru ?</a:t>
                      </a:r>
                      <a:endParaRPr lang="fr-FR" sz="1050">
                        <a:effectLst/>
                      </a:endParaRP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49938">
                <a:tc>
                  <a:txBody>
                    <a:bodyPr/>
                    <a:lstStyle/>
                    <a:p>
                      <a:pPr algn="ctr"/>
                      <a:r>
                        <a:rPr lang="en-US" sz="1050">
                          <a:effectLst/>
                        </a:rPr>
                        <a:t>Where could I get an internet connection?</a:t>
                      </a: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050" dirty="0">
                          <a:effectLst/>
                        </a:rPr>
                        <a:t>どこか　インターネットが　できるところ　ある？ </a:t>
                      </a:r>
                      <a:r>
                        <a:rPr lang="fr-FR" altLang="ja-JP" sz="1050" dirty="0">
                          <a:effectLst/>
                        </a:rPr>
                        <a:t>- </a:t>
                      </a:r>
                      <a:r>
                        <a:rPr lang="fr-FR" altLang="ja-JP" sz="1050" i="1" dirty="0" err="1">
                          <a:effectLst/>
                        </a:rPr>
                        <a:t>dokoka</a:t>
                      </a:r>
                      <a:r>
                        <a:rPr lang="fr-FR" altLang="ja-JP" sz="1050" i="1" dirty="0">
                          <a:effectLst/>
                        </a:rPr>
                        <a:t> </a:t>
                      </a:r>
                      <a:r>
                        <a:rPr lang="fr-FR" altLang="ja-JP" sz="1050" i="1" dirty="0" err="1">
                          <a:effectLst/>
                        </a:rPr>
                        <a:t>intānetto</a:t>
                      </a:r>
                      <a:r>
                        <a:rPr lang="fr-FR" altLang="ja-JP" sz="1050" i="1" dirty="0">
                          <a:effectLst/>
                        </a:rPr>
                        <a:t> </a:t>
                      </a:r>
                      <a:r>
                        <a:rPr lang="fr-FR" altLang="ja-JP" sz="1050" i="1" dirty="0" err="1">
                          <a:effectLst/>
                        </a:rPr>
                        <a:t>ga</a:t>
                      </a:r>
                      <a:r>
                        <a:rPr lang="fr-FR" altLang="ja-JP" sz="1050" i="1" dirty="0">
                          <a:effectLst/>
                        </a:rPr>
                        <a:t> </a:t>
                      </a:r>
                      <a:r>
                        <a:rPr lang="fr-FR" altLang="ja-JP" sz="1050" i="1" dirty="0" err="1">
                          <a:effectLst/>
                        </a:rPr>
                        <a:t>dekiru</a:t>
                      </a:r>
                      <a:r>
                        <a:rPr lang="fr-FR" altLang="ja-JP" sz="1050" i="1" dirty="0">
                          <a:effectLst/>
                        </a:rPr>
                        <a:t> </a:t>
                      </a:r>
                      <a:r>
                        <a:rPr lang="fr-FR" altLang="ja-JP" sz="1050" i="1" dirty="0" err="1">
                          <a:effectLst/>
                        </a:rPr>
                        <a:t>tokoro</a:t>
                      </a:r>
                      <a:r>
                        <a:rPr lang="fr-FR" altLang="ja-JP" sz="1050" i="1" dirty="0">
                          <a:effectLst/>
                        </a:rPr>
                        <a:t> </a:t>
                      </a:r>
                      <a:r>
                        <a:rPr lang="fr-FR" altLang="ja-JP" sz="1050" i="1" dirty="0" err="1">
                          <a:effectLst/>
                        </a:rPr>
                        <a:t>aru</a:t>
                      </a:r>
                      <a:r>
                        <a:rPr lang="fr-FR" altLang="ja-JP" sz="1050" i="1" dirty="0">
                          <a:effectLst/>
                        </a:rPr>
                        <a:t> ?</a:t>
                      </a:r>
                      <a:endParaRPr lang="ja-JP" altLang="fr-FR" sz="1050" dirty="0">
                        <a:effectLst/>
                      </a:endParaRPr>
                    </a:p>
                  </a:txBody>
                  <a:tcPr marL="36301" marR="36301" marT="18150" marB="18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7497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 flipH="1" flipV="1">
            <a:off x="4283968" y="127999"/>
            <a:ext cx="72008" cy="662473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7543260"/>
              </p:ext>
            </p:extLst>
          </p:nvPr>
        </p:nvGraphicFramePr>
        <p:xfrm>
          <a:off x="0" y="692696"/>
          <a:ext cx="4283968" cy="6039456"/>
        </p:xfrm>
        <a:graphic>
          <a:graphicData uri="http://schemas.openxmlformats.org/drawingml/2006/table">
            <a:tbl>
              <a:tblPr/>
              <a:tblGrid>
                <a:gridCol w="2141984"/>
                <a:gridCol w="2141984"/>
              </a:tblGrid>
              <a:tr h="163325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effectLst/>
                        </a:rPr>
                        <a:t>Hello</a:t>
                      </a:r>
                    </a:p>
                  </a:txBody>
                  <a:tcPr marL="42094" marR="42094" marT="21047" marB="210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fr-FR" sz="1100">
                          <a:effectLst/>
                        </a:rPr>
                        <a:t>안녕 </a:t>
                      </a:r>
                      <a:r>
                        <a:rPr lang="fr-FR" altLang="ko-KR" sz="1100">
                          <a:effectLst/>
                        </a:rPr>
                        <a:t>- </a:t>
                      </a:r>
                      <a:r>
                        <a:rPr lang="fr-FR" sz="1100" i="1">
                          <a:effectLst/>
                        </a:rPr>
                        <a:t>Annyeong</a:t>
                      </a:r>
                      <a:endParaRPr lang="fr-FR" sz="1100">
                        <a:effectLst/>
                      </a:endParaRPr>
                    </a:p>
                  </a:txBody>
                  <a:tcPr marL="42094" marR="42094" marT="21047" marB="210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3325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effectLst/>
                        </a:rPr>
                        <a:t>Good </a:t>
                      </a:r>
                      <a:r>
                        <a:rPr lang="fr-FR" sz="1100" dirty="0" err="1">
                          <a:effectLst/>
                        </a:rPr>
                        <a:t>evening</a:t>
                      </a:r>
                      <a:endParaRPr lang="fr-FR" sz="1100" dirty="0">
                        <a:effectLst/>
                      </a:endParaRPr>
                    </a:p>
                  </a:txBody>
                  <a:tcPr marL="42094" marR="42094" marT="21047" marB="210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fr-FR" sz="1100">
                          <a:effectLst/>
                        </a:rPr>
                        <a:t>안녕 </a:t>
                      </a:r>
                      <a:r>
                        <a:rPr lang="fr-FR" altLang="ko-KR" sz="1100">
                          <a:effectLst/>
                        </a:rPr>
                        <a:t>- </a:t>
                      </a:r>
                      <a:r>
                        <a:rPr lang="fr-FR" sz="1100" i="1">
                          <a:effectLst/>
                        </a:rPr>
                        <a:t>Annyeong</a:t>
                      </a:r>
                      <a:endParaRPr lang="fr-FR" sz="1100">
                        <a:effectLst/>
                      </a:endParaRPr>
                    </a:p>
                  </a:txBody>
                  <a:tcPr marL="42094" marR="42094" marT="21047" marB="210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3325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effectLst/>
                        </a:rPr>
                        <a:t>Goodbye</a:t>
                      </a:r>
                    </a:p>
                  </a:txBody>
                  <a:tcPr marL="42094" marR="42094" marT="21047" marB="210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fr-FR" sz="1100">
                          <a:effectLst/>
                        </a:rPr>
                        <a:t>잘가 </a:t>
                      </a:r>
                      <a:r>
                        <a:rPr lang="fr-FR" altLang="ko-KR" sz="1100">
                          <a:effectLst/>
                        </a:rPr>
                        <a:t>- </a:t>
                      </a:r>
                      <a:r>
                        <a:rPr lang="ko-KR" altLang="fr-FR" sz="1100">
                          <a:effectLst/>
                        </a:rPr>
                        <a:t>잘있어 </a:t>
                      </a:r>
                      <a:r>
                        <a:rPr lang="fr-FR" altLang="ko-KR" sz="1100">
                          <a:effectLst/>
                        </a:rPr>
                        <a:t>- </a:t>
                      </a:r>
                      <a:r>
                        <a:rPr lang="fr-FR" sz="1100" i="1">
                          <a:effectLst/>
                        </a:rPr>
                        <a:t>Jalga – Jal-iss-eo</a:t>
                      </a:r>
                      <a:endParaRPr lang="fr-FR" sz="1100">
                        <a:effectLst/>
                      </a:endParaRPr>
                    </a:p>
                  </a:txBody>
                  <a:tcPr marL="42094" marR="42094" marT="21047" marB="210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3325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err="1">
                          <a:effectLst/>
                        </a:rPr>
                        <a:t>See</a:t>
                      </a:r>
                      <a:r>
                        <a:rPr lang="fr-FR" sz="1100" dirty="0">
                          <a:effectLst/>
                        </a:rPr>
                        <a:t> </a:t>
                      </a:r>
                      <a:r>
                        <a:rPr lang="fr-FR" sz="1100" dirty="0" err="1">
                          <a:effectLst/>
                        </a:rPr>
                        <a:t>you</a:t>
                      </a:r>
                      <a:r>
                        <a:rPr lang="fr-FR" sz="1100" dirty="0">
                          <a:effectLst/>
                        </a:rPr>
                        <a:t> </a:t>
                      </a:r>
                      <a:r>
                        <a:rPr lang="fr-FR" sz="1100" dirty="0" err="1">
                          <a:effectLst/>
                        </a:rPr>
                        <a:t>later</a:t>
                      </a:r>
                      <a:endParaRPr lang="fr-FR" sz="1100" dirty="0">
                        <a:effectLst/>
                      </a:endParaRPr>
                    </a:p>
                  </a:txBody>
                  <a:tcPr marL="42094" marR="42094" marT="21047" marB="210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fr-FR" sz="1100">
                          <a:effectLst/>
                        </a:rPr>
                        <a:t>나중에 보자 </a:t>
                      </a:r>
                      <a:r>
                        <a:rPr lang="fr-FR" altLang="ko-KR" sz="1100">
                          <a:effectLst/>
                        </a:rPr>
                        <a:t>- </a:t>
                      </a:r>
                      <a:r>
                        <a:rPr lang="fr-FR" sz="1100" i="1">
                          <a:effectLst/>
                        </a:rPr>
                        <a:t>Najung-e boja</a:t>
                      </a:r>
                      <a:endParaRPr lang="fr-FR" sz="1100">
                        <a:effectLst/>
                      </a:endParaRPr>
                    </a:p>
                  </a:txBody>
                  <a:tcPr marL="42094" marR="42094" marT="21047" marB="210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3325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err="1">
                          <a:effectLst/>
                        </a:rPr>
                        <a:t>Yes</a:t>
                      </a:r>
                      <a:endParaRPr lang="fr-FR" sz="1100" dirty="0">
                        <a:effectLst/>
                      </a:endParaRPr>
                    </a:p>
                  </a:txBody>
                  <a:tcPr marL="42094" marR="42094" marT="21047" marB="210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fr-FR" sz="1100">
                          <a:effectLst/>
                        </a:rPr>
                        <a:t>예 </a:t>
                      </a:r>
                      <a:r>
                        <a:rPr lang="fr-FR" altLang="ko-KR" sz="1100">
                          <a:effectLst/>
                        </a:rPr>
                        <a:t>- </a:t>
                      </a:r>
                      <a:r>
                        <a:rPr lang="fr-FR" sz="1100" i="1">
                          <a:effectLst/>
                        </a:rPr>
                        <a:t>Ye</a:t>
                      </a:r>
                      <a:endParaRPr lang="fr-FR" sz="1100">
                        <a:effectLst/>
                      </a:endParaRPr>
                    </a:p>
                  </a:txBody>
                  <a:tcPr marL="42094" marR="42094" marT="21047" marB="210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3325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effectLst/>
                        </a:rPr>
                        <a:t>No</a:t>
                      </a:r>
                    </a:p>
                  </a:txBody>
                  <a:tcPr marL="42094" marR="42094" marT="21047" marB="210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fr-FR" sz="1100">
                          <a:effectLst/>
                        </a:rPr>
                        <a:t>아니 </a:t>
                      </a:r>
                      <a:r>
                        <a:rPr lang="fr-FR" altLang="ko-KR" sz="1100">
                          <a:effectLst/>
                        </a:rPr>
                        <a:t>- </a:t>
                      </a:r>
                      <a:r>
                        <a:rPr lang="fr-FR" sz="1100" i="1">
                          <a:effectLst/>
                        </a:rPr>
                        <a:t>Ani</a:t>
                      </a:r>
                      <a:endParaRPr lang="fr-FR" sz="1100">
                        <a:effectLst/>
                      </a:endParaRPr>
                    </a:p>
                  </a:txBody>
                  <a:tcPr marL="42094" marR="42094" marT="21047" marB="210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3325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effectLst/>
                        </a:rPr>
                        <a:t>Excuse me!</a:t>
                      </a:r>
                    </a:p>
                  </a:txBody>
                  <a:tcPr marL="42094" marR="42094" marT="21047" marB="210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fr-FR" sz="1100">
                          <a:effectLst/>
                        </a:rPr>
                        <a:t>실례합니다 </a:t>
                      </a:r>
                      <a:r>
                        <a:rPr lang="fr-FR" altLang="ko-KR" sz="1100">
                          <a:effectLst/>
                        </a:rPr>
                        <a:t>- </a:t>
                      </a:r>
                      <a:r>
                        <a:rPr lang="fr-FR" sz="1100" i="1">
                          <a:effectLst/>
                        </a:rPr>
                        <a:t>Sillyehabnida</a:t>
                      </a:r>
                      <a:endParaRPr lang="fr-FR" sz="1100">
                        <a:effectLst/>
                      </a:endParaRPr>
                    </a:p>
                  </a:txBody>
                  <a:tcPr marL="42094" marR="42094" marT="21047" marB="210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3325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Excuse me</a:t>
                      </a:r>
                    </a:p>
                  </a:txBody>
                  <a:tcPr marL="42094" marR="42094" marT="21047" marB="210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fr-FR" sz="1100">
                          <a:effectLst/>
                        </a:rPr>
                        <a:t>저기요 </a:t>
                      </a:r>
                      <a:r>
                        <a:rPr lang="fr-FR" altLang="ko-KR" sz="1100">
                          <a:effectLst/>
                        </a:rPr>
                        <a:t>- </a:t>
                      </a:r>
                      <a:r>
                        <a:rPr lang="fr-FR" sz="1100" i="1">
                          <a:effectLst/>
                        </a:rPr>
                        <a:t>Jeogiyo</a:t>
                      </a:r>
                      <a:endParaRPr lang="fr-FR" sz="1100">
                        <a:effectLst/>
                      </a:endParaRPr>
                    </a:p>
                  </a:txBody>
                  <a:tcPr marL="42094" marR="42094" marT="21047" marB="210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3325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err="1">
                          <a:effectLst/>
                        </a:rPr>
                        <a:t>Thanks</a:t>
                      </a:r>
                      <a:endParaRPr lang="fr-FR" sz="1100" dirty="0">
                        <a:effectLst/>
                      </a:endParaRPr>
                    </a:p>
                  </a:txBody>
                  <a:tcPr marL="42094" marR="42094" marT="21047" marB="210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fr-FR" sz="1100">
                          <a:effectLst/>
                        </a:rPr>
                        <a:t>고마워 </a:t>
                      </a:r>
                      <a:r>
                        <a:rPr lang="fr-FR" altLang="ko-KR" sz="1100">
                          <a:effectLst/>
                        </a:rPr>
                        <a:t>- </a:t>
                      </a:r>
                      <a:r>
                        <a:rPr lang="fr-FR" sz="1100" i="1">
                          <a:effectLst/>
                        </a:rPr>
                        <a:t>Gomawo</a:t>
                      </a:r>
                      <a:endParaRPr lang="fr-FR" sz="1100">
                        <a:effectLst/>
                      </a:endParaRPr>
                    </a:p>
                  </a:txBody>
                  <a:tcPr marL="42094" marR="42094" marT="21047" marB="210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3325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err="1">
                          <a:effectLst/>
                        </a:rPr>
                        <a:t>Thanks</a:t>
                      </a:r>
                      <a:r>
                        <a:rPr lang="fr-FR" sz="1100" dirty="0">
                          <a:effectLst/>
                        </a:rPr>
                        <a:t> a lot</a:t>
                      </a:r>
                    </a:p>
                  </a:txBody>
                  <a:tcPr marL="42094" marR="42094" marT="21047" marB="210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fr-FR" sz="1100">
                          <a:effectLst/>
                        </a:rPr>
                        <a:t>감사합니다 </a:t>
                      </a:r>
                      <a:r>
                        <a:rPr lang="fr-FR" altLang="ko-KR" sz="1100">
                          <a:effectLst/>
                        </a:rPr>
                        <a:t>- </a:t>
                      </a:r>
                      <a:r>
                        <a:rPr lang="fr-FR" sz="1100" i="1">
                          <a:effectLst/>
                        </a:rPr>
                        <a:t>Gamsahabnida</a:t>
                      </a:r>
                      <a:endParaRPr lang="fr-FR" sz="1100">
                        <a:effectLst/>
                      </a:endParaRPr>
                    </a:p>
                  </a:txBody>
                  <a:tcPr marL="42094" marR="42094" marT="21047" marB="210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3325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Thank you for your help</a:t>
                      </a:r>
                    </a:p>
                  </a:txBody>
                  <a:tcPr marL="42094" marR="42094" marT="21047" marB="210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fr-FR" sz="1100">
                          <a:effectLst/>
                        </a:rPr>
                        <a:t>도와줘서 고마워 </a:t>
                      </a:r>
                      <a:r>
                        <a:rPr lang="fr-FR" altLang="ko-KR" sz="1100">
                          <a:effectLst/>
                        </a:rPr>
                        <a:t>- </a:t>
                      </a:r>
                      <a:r>
                        <a:rPr lang="fr-FR" altLang="ko-KR" sz="1100" i="1">
                          <a:effectLst/>
                        </a:rPr>
                        <a:t>Dowajwoseo gomawo</a:t>
                      </a:r>
                      <a:endParaRPr lang="ko-KR" altLang="fr-FR" sz="1100">
                        <a:effectLst/>
                      </a:endParaRPr>
                    </a:p>
                  </a:txBody>
                  <a:tcPr marL="42094" marR="42094" marT="21047" marB="210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3325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err="1">
                          <a:effectLst/>
                        </a:rPr>
                        <a:t>Don't</a:t>
                      </a:r>
                      <a:r>
                        <a:rPr lang="fr-FR" sz="1100" dirty="0">
                          <a:effectLst/>
                        </a:rPr>
                        <a:t> mention </a:t>
                      </a:r>
                      <a:r>
                        <a:rPr lang="fr-FR" sz="1100" dirty="0" err="1">
                          <a:effectLst/>
                        </a:rPr>
                        <a:t>it</a:t>
                      </a:r>
                      <a:endParaRPr lang="fr-FR" sz="1100" dirty="0">
                        <a:effectLst/>
                      </a:endParaRPr>
                    </a:p>
                  </a:txBody>
                  <a:tcPr marL="42094" marR="42094" marT="21047" marB="210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fr-FR" sz="1100">
                          <a:effectLst/>
                        </a:rPr>
                        <a:t>아니예요 </a:t>
                      </a:r>
                      <a:r>
                        <a:rPr lang="fr-FR" altLang="ko-KR" sz="1100">
                          <a:effectLst/>
                        </a:rPr>
                        <a:t>- </a:t>
                      </a:r>
                      <a:r>
                        <a:rPr lang="fr-FR" sz="1100" i="1">
                          <a:effectLst/>
                        </a:rPr>
                        <a:t>Aniyeyo</a:t>
                      </a:r>
                      <a:endParaRPr lang="fr-FR" sz="1100">
                        <a:effectLst/>
                      </a:endParaRPr>
                    </a:p>
                  </a:txBody>
                  <a:tcPr marL="42094" marR="42094" marT="21047" marB="210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3325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Ok</a:t>
                      </a:r>
                    </a:p>
                  </a:txBody>
                  <a:tcPr marL="42094" marR="42094" marT="21047" marB="210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fr-FR" sz="1100">
                          <a:effectLst/>
                        </a:rPr>
                        <a:t>알았어 </a:t>
                      </a:r>
                      <a:r>
                        <a:rPr lang="fr-FR" altLang="ko-KR" sz="1100">
                          <a:effectLst/>
                        </a:rPr>
                        <a:t>- </a:t>
                      </a:r>
                      <a:r>
                        <a:rPr lang="fr-FR" sz="1100" i="1">
                          <a:effectLst/>
                        </a:rPr>
                        <a:t>Al-ass-eo</a:t>
                      </a:r>
                      <a:endParaRPr lang="fr-FR" sz="1100">
                        <a:effectLst/>
                      </a:endParaRPr>
                    </a:p>
                  </a:txBody>
                  <a:tcPr marL="42094" marR="42094" marT="21047" marB="210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84556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effectLst/>
                        </a:rPr>
                        <a:t>How </a:t>
                      </a:r>
                      <a:r>
                        <a:rPr lang="fr-FR" sz="1100" dirty="0" err="1">
                          <a:effectLst/>
                        </a:rPr>
                        <a:t>much</a:t>
                      </a:r>
                      <a:r>
                        <a:rPr lang="fr-FR" sz="1100" dirty="0">
                          <a:effectLst/>
                        </a:rPr>
                        <a:t> </a:t>
                      </a:r>
                      <a:r>
                        <a:rPr lang="fr-FR" sz="1100" dirty="0" err="1">
                          <a:effectLst/>
                        </a:rPr>
                        <a:t>is</a:t>
                      </a:r>
                      <a:r>
                        <a:rPr lang="fr-FR" sz="1100" dirty="0">
                          <a:effectLst/>
                        </a:rPr>
                        <a:t> </a:t>
                      </a:r>
                      <a:r>
                        <a:rPr lang="fr-FR" sz="1100" dirty="0" err="1">
                          <a:effectLst/>
                        </a:rPr>
                        <a:t>it</a:t>
                      </a:r>
                      <a:r>
                        <a:rPr lang="fr-FR" sz="1100" dirty="0">
                          <a:effectLst/>
                        </a:rPr>
                        <a:t>?</a:t>
                      </a:r>
                    </a:p>
                  </a:txBody>
                  <a:tcPr marL="42094" marR="42094" marT="21047" marB="210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fr-FR" sz="1100">
                          <a:effectLst/>
                        </a:rPr>
                        <a:t>가격이 얼마예요</a:t>
                      </a:r>
                      <a:r>
                        <a:rPr lang="fr-FR" altLang="ko-KR" sz="1100">
                          <a:effectLst/>
                        </a:rPr>
                        <a:t>? - </a:t>
                      </a:r>
                      <a:r>
                        <a:rPr lang="fr-FR" altLang="ko-KR" sz="1100" i="1">
                          <a:effectLst/>
                        </a:rPr>
                        <a:t>Gagyeog-i eolmayeyo?</a:t>
                      </a:r>
                      <a:endParaRPr lang="ko-KR" altLang="fr-FR" sz="1100">
                        <a:effectLst/>
                      </a:endParaRPr>
                    </a:p>
                  </a:txBody>
                  <a:tcPr marL="42094" marR="42094" marT="21047" marB="210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3325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Sorry!</a:t>
                      </a:r>
                    </a:p>
                  </a:txBody>
                  <a:tcPr marL="42094" marR="42094" marT="21047" marB="210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fr-FR" sz="1100">
                          <a:effectLst/>
                        </a:rPr>
                        <a:t>미안해 </a:t>
                      </a:r>
                      <a:r>
                        <a:rPr lang="fr-FR" altLang="ko-KR" sz="1100">
                          <a:effectLst/>
                        </a:rPr>
                        <a:t>- </a:t>
                      </a:r>
                      <a:r>
                        <a:rPr lang="fr-FR" sz="1100" i="1">
                          <a:effectLst/>
                        </a:rPr>
                        <a:t>Mianhae</a:t>
                      </a:r>
                      <a:endParaRPr lang="fr-FR" sz="1100">
                        <a:effectLst/>
                      </a:endParaRPr>
                    </a:p>
                  </a:txBody>
                  <a:tcPr marL="42094" marR="42094" marT="21047" marB="210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3325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I don't understand</a:t>
                      </a:r>
                    </a:p>
                  </a:txBody>
                  <a:tcPr marL="42094" marR="42094" marT="21047" marB="210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fr-FR" sz="1100">
                          <a:effectLst/>
                        </a:rPr>
                        <a:t>이해가 안 돼 </a:t>
                      </a:r>
                      <a:r>
                        <a:rPr lang="fr-FR" altLang="ko-KR" sz="1100">
                          <a:effectLst/>
                        </a:rPr>
                        <a:t>- </a:t>
                      </a:r>
                      <a:r>
                        <a:rPr lang="fr-FR" altLang="ko-KR" sz="1100" i="1">
                          <a:effectLst/>
                        </a:rPr>
                        <a:t>Ihaega an dwae</a:t>
                      </a:r>
                      <a:endParaRPr lang="ko-KR" altLang="fr-FR" sz="1100">
                        <a:effectLst/>
                      </a:endParaRPr>
                    </a:p>
                  </a:txBody>
                  <a:tcPr marL="42094" marR="42094" marT="21047" marB="210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3325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I get it</a:t>
                      </a:r>
                    </a:p>
                  </a:txBody>
                  <a:tcPr marL="42094" marR="42094" marT="21047" marB="210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fr-FR" sz="1100">
                          <a:effectLst/>
                        </a:rPr>
                        <a:t>이해했어 </a:t>
                      </a:r>
                      <a:r>
                        <a:rPr lang="fr-FR" altLang="ko-KR" sz="1100">
                          <a:effectLst/>
                        </a:rPr>
                        <a:t>- </a:t>
                      </a:r>
                      <a:r>
                        <a:rPr lang="fr-FR" sz="1100" i="1">
                          <a:effectLst/>
                        </a:rPr>
                        <a:t>Ihaehaess-eo</a:t>
                      </a:r>
                      <a:endParaRPr lang="fr-FR" sz="1100">
                        <a:effectLst/>
                      </a:endParaRPr>
                    </a:p>
                  </a:txBody>
                  <a:tcPr marL="42094" marR="42094" marT="21047" marB="210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3325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I don't know</a:t>
                      </a:r>
                    </a:p>
                  </a:txBody>
                  <a:tcPr marL="42094" marR="42094" marT="21047" marB="210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fr-FR" sz="1100" dirty="0">
                          <a:effectLst/>
                        </a:rPr>
                        <a:t>잘 몰라 </a:t>
                      </a:r>
                      <a:r>
                        <a:rPr lang="fr-FR" altLang="ko-KR" sz="1100" dirty="0">
                          <a:effectLst/>
                        </a:rPr>
                        <a:t>- </a:t>
                      </a:r>
                      <a:r>
                        <a:rPr lang="fr-FR" sz="1100" i="1" dirty="0" err="1">
                          <a:effectLst/>
                        </a:rPr>
                        <a:t>Jal</a:t>
                      </a:r>
                      <a:r>
                        <a:rPr lang="fr-FR" sz="1100" i="1" dirty="0">
                          <a:effectLst/>
                        </a:rPr>
                        <a:t> </a:t>
                      </a:r>
                      <a:r>
                        <a:rPr lang="fr-FR" sz="1100" i="1" dirty="0" err="1">
                          <a:effectLst/>
                        </a:rPr>
                        <a:t>molla</a:t>
                      </a:r>
                      <a:endParaRPr lang="fr-FR" sz="1100" dirty="0">
                        <a:effectLst/>
                      </a:endParaRPr>
                    </a:p>
                  </a:txBody>
                  <a:tcPr marL="42094" marR="42094" marT="21047" marB="210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3325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Forbidden</a:t>
                      </a:r>
                    </a:p>
                  </a:txBody>
                  <a:tcPr marL="42094" marR="42094" marT="21047" marB="210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fr-FR" sz="1100" dirty="0">
                          <a:effectLst/>
                        </a:rPr>
                        <a:t>금지 </a:t>
                      </a:r>
                      <a:r>
                        <a:rPr lang="fr-FR" altLang="ko-KR" sz="1100" dirty="0">
                          <a:effectLst/>
                        </a:rPr>
                        <a:t>- </a:t>
                      </a:r>
                      <a:r>
                        <a:rPr lang="fr-FR" sz="1100" i="1" dirty="0" err="1">
                          <a:effectLst/>
                        </a:rPr>
                        <a:t>Geumji</a:t>
                      </a:r>
                      <a:endParaRPr lang="fr-FR" sz="1100" dirty="0">
                        <a:effectLst/>
                      </a:endParaRPr>
                    </a:p>
                  </a:txBody>
                  <a:tcPr marL="42094" marR="42094" marT="21047" marB="210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84556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Excuse me, where are the toilets?</a:t>
                      </a:r>
                    </a:p>
                  </a:txBody>
                  <a:tcPr marL="42094" marR="42094" marT="21047" marB="210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fr-FR" sz="1100">
                          <a:effectLst/>
                        </a:rPr>
                        <a:t>화장실이 어디에 있어요</a:t>
                      </a:r>
                      <a:r>
                        <a:rPr lang="fr-FR" altLang="ko-KR" sz="1100">
                          <a:effectLst/>
                        </a:rPr>
                        <a:t>? - </a:t>
                      </a:r>
                      <a:r>
                        <a:rPr lang="fr-FR" altLang="ko-KR" sz="1100" i="1">
                          <a:effectLst/>
                        </a:rPr>
                        <a:t>Hwajangsil-i eodie iss-eoyo?</a:t>
                      </a:r>
                      <a:endParaRPr lang="ko-KR" altLang="fr-FR" sz="1100">
                        <a:effectLst/>
                      </a:endParaRPr>
                    </a:p>
                  </a:txBody>
                  <a:tcPr marL="42094" marR="42094" marT="21047" marB="210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84556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Happy New Year!</a:t>
                      </a:r>
                    </a:p>
                  </a:txBody>
                  <a:tcPr marL="42094" marR="42094" marT="21047" marB="210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fr-FR" sz="1100" dirty="0">
                          <a:effectLst/>
                        </a:rPr>
                        <a:t>새해 복 많이 받으세요 </a:t>
                      </a:r>
                      <a:r>
                        <a:rPr lang="fr-FR" altLang="ko-KR" sz="1100" dirty="0">
                          <a:effectLst/>
                        </a:rPr>
                        <a:t>- </a:t>
                      </a:r>
                      <a:r>
                        <a:rPr lang="fr-FR" sz="1100" i="1" dirty="0" err="1">
                          <a:effectLst/>
                        </a:rPr>
                        <a:t>Saehae</a:t>
                      </a:r>
                      <a:r>
                        <a:rPr lang="fr-FR" sz="1100" i="1" dirty="0">
                          <a:effectLst/>
                        </a:rPr>
                        <a:t> </a:t>
                      </a:r>
                      <a:r>
                        <a:rPr lang="fr-FR" sz="1100" i="1" dirty="0" err="1">
                          <a:effectLst/>
                        </a:rPr>
                        <a:t>bog</a:t>
                      </a:r>
                      <a:r>
                        <a:rPr lang="fr-FR" sz="1100" i="1" dirty="0">
                          <a:effectLst/>
                        </a:rPr>
                        <a:t> </a:t>
                      </a:r>
                      <a:r>
                        <a:rPr lang="fr-FR" sz="1100" i="1" dirty="0" err="1">
                          <a:effectLst/>
                        </a:rPr>
                        <a:t>manh</a:t>
                      </a:r>
                      <a:r>
                        <a:rPr lang="fr-FR" sz="1100" i="1" dirty="0">
                          <a:effectLst/>
                        </a:rPr>
                        <a:t>-i </a:t>
                      </a:r>
                      <a:r>
                        <a:rPr lang="fr-FR" sz="1100" i="1" dirty="0" err="1">
                          <a:effectLst/>
                        </a:rPr>
                        <a:t>bad-euseyo</a:t>
                      </a:r>
                      <a:endParaRPr lang="fr-FR" sz="1100" dirty="0">
                        <a:effectLst/>
                      </a:endParaRPr>
                    </a:p>
                  </a:txBody>
                  <a:tcPr marL="42094" marR="42094" marT="21047" marB="210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84556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Happy birthday!</a:t>
                      </a:r>
                    </a:p>
                  </a:txBody>
                  <a:tcPr marL="42094" marR="42094" marT="21047" marB="210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fr-FR" sz="1100" dirty="0">
                          <a:effectLst/>
                        </a:rPr>
                        <a:t>생신을 축하 드려요 </a:t>
                      </a:r>
                      <a:r>
                        <a:rPr lang="fr-FR" altLang="ko-KR" sz="1100" dirty="0">
                          <a:effectLst/>
                        </a:rPr>
                        <a:t>- </a:t>
                      </a:r>
                      <a:r>
                        <a:rPr lang="fr-FR" altLang="ko-KR" sz="1100" i="1" dirty="0" err="1">
                          <a:effectLst/>
                        </a:rPr>
                        <a:t>Saengsin-eul</a:t>
                      </a:r>
                      <a:r>
                        <a:rPr lang="fr-FR" altLang="ko-KR" sz="1100" i="1" dirty="0">
                          <a:effectLst/>
                        </a:rPr>
                        <a:t> </a:t>
                      </a:r>
                      <a:r>
                        <a:rPr lang="fr-FR" altLang="ko-KR" sz="1100" i="1" dirty="0" err="1">
                          <a:effectLst/>
                        </a:rPr>
                        <a:t>chugha</a:t>
                      </a:r>
                      <a:r>
                        <a:rPr lang="fr-FR" altLang="ko-KR" sz="1100" i="1" dirty="0">
                          <a:effectLst/>
                        </a:rPr>
                        <a:t> </a:t>
                      </a:r>
                      <a:r>
                        <a:rPr lang="fr-FR" altLang="ko-KR" sz="1100" i="1" dirty="0" err="1">
                          <a:effectLst/>
                        </a:rPr>
                        <a:t>deulyeoyo</a:t>
                      </a:r>
                      <a:endParaRPr lang="ko-KR" altLang="fr-FR" sz="1100" dirty="0">
                        <a:effectLst/>
                      </a:endParaRPr>
                    </a:p>
                  </a:txBody>
                  <a:tcPr marL="42094" marR="42094" marT="21047" marB="210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84556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Happy holiday!</a:t>
                      </a:r>
                    </a:p>
                  </a:txBody>
                  <a:tcPr marL="42094" marR="42094" marT="21047" marB="210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fr-FR" sz="1100" dirty="0">
                          <a:effectLst/>
                        </a:rPr>
                        <a:t>경사를 축하드려요 </a:t>
                      </a:r>
                      <a:r>
                        <a:rPr lang="fr-FR" altLang="ko-KR" sz="1100" dirty="0">
                          <a:effectLst/>
                        </a:rPr>
                        <a:t>- </a:t>
                      </a:r>
                      <a:r>
                        <a:rPr lang="fr-FR" altLang="ko-KR" sz="1100" i="1" dirty="0" err="1">
                          <a:effectLst/>
                        </a:rPr>
                        <a:t>Gyeongsaleul</a:t>
                      </a:r>
                      <a:r>
                        <a:rPr lang="fr-FR" altLang="ko-KR" sz="1100" i="1" dirty="0">
                          <a:effectLst/>
                        </a:rPr>
                        <a:t> </a:t>
                      </a:r>
                      <a:r>
                        <a:rPr lang="fr-FR" altLang="ko-KR" sz="1100" i="1" dirty="0" err="1">
                          <a:effectLst/>
                        </a:rPr>
                        <a:t>chughadeulyeoyo</a:t>
                      </a:r>
                      <a:endParaRPr lang="ko-KR" altLang="fr-FR" sz="1100" dirty="0">
                        <a:effectLst/>
                      </a:endParaRPr>
                    </a:p>
                  </a:txBody>
                  <a:tcPr marL="42094" marR="42094" marT="21047" marB="210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3325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Congratulations!</a:t>
                      </a:r>
                    </a:p>
                  </a:txBody>
                  <a:tcPr marL="42094" marR="42094" marT="21047" marB="210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fr-FR" sz="1100" dirty="0">
                          <a:effectLst/>
                        </a:rPr>
                        <a:t>축하해 </a:t>
                      </a:r>
                      <a:r>
                        <a:rPr lang="fr-FR" altLang="ko-KR" sz="1100" dirty="0">
                          <a:effectLst/>
                        </a:rPr>
                        <a:t>- </a:t>
                      </a:r>
                      <a:r>
                        <a:rPr lang="fr-FR" sz="1100" i="1" dirty="0" err="1">
                          <a:effectLst/>
                        </a:rPr>
                        <a:t>Chughahae</a:t>
                      </a:r>
                      <a:endParaRPr lang="fr-FR" sz="1100" dirty="0">
                        <a:effectLst/>
                      </a:endParaRPr>
                    </a:p>
                  </a:txBody>
                  <a:tcPr marL="42094" marR="42094" marT="21047" marB="210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5121" name="Picture 1" descr="C:\Users\Optiplex\Downloads\Korea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98648"/>
            <a:ext cx="936103" cy="613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5103477"/>
              </p:ext>
            </p:extLst>
          </p:nvPr>
        </p:nvGraphicFramePr>
        <p:xfrm>
          <a:off x="4427984" y="116632"/>
          <a:ext cx="4608512" cy="6656508"/>
        </p:xfrm>
        <a:graphic>
          <a:graphicData uri="http://schemas.openxmlformats.org/drawingml/2006/table">
            <a:tbl>
              <a:tblPr/>
              <a:tblGrid>
                <a:gridCol w="2304256"/>
                <a:gridCol w="2304256"/>
              </a:tblGrid>
              <a:tr h="229489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>
                          <a:effectLst/>
                        </a:rPr>
                        <a:t>Hello. How are </a:t>
                      </a:r>
                      <a:r>
                        <a:rPr lang="fr-FR" sz="1000" dirty="0" err="1">
                          <a:effectLst/>
                        </a:rPr>
                        <a:t>you</a:t>
                      </a:r>
                      <a:r>
                        <a:rPr lang="fr-FR" sz="1000" dirty="0">
                          <a:effectLst/>
                        </a:rPr>
                        <a:t>?</a:t>
                      </a:r>
                    </a:p>
                  </a:txBody>
                  <a:tcPr marL="33948" marR="33948" marT="16974" marB="169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fr-FR" sz="1000">
                          <a:effectLst/>
                        </a:rPr>
                        <a:t>안녕</a:t>
                      </a:r>
                      <a:r>
                        <a:rPr lang="fr-FR" altLang="ko-KR" sz="1000">
                          <a:effectLst/>
                        </a:rPr>
                        <a:t>, </a:t>
                      </a:r>
                      <a:r>
                        <a:rPr lang="ko-KR" altLang="fr-FR" sz="1000">
                          <a:effectLst/>
                        </a:rPr>
                        <a:t>어떻게 지내</a:t>
                      </a:r>
                      <a:r>
                        <a:rPr lang="fr-FR" altLang="ko-KR" sz="1000">
                          <a:effectLst/>
                        </a:rPr>
                        <a:t>? - </a:t>
                      </a:r>
                      <a:r>
                        <a:rPr lang="fr-FR" altLang="ko-KR" sz="1000" i="1">
                          <a:effectLst/>
                        </a:rPr>
                        <a:t>Annyeong, eotteohge jinae?</a:t>
                      </a:r>
                      <a:endParaRPr lang="ko-KR" altLang="fr-FR" sz="1000">
                        <a:effectLst/>
                      </a:endParaRPr>
                    </a:p>
                  </a:txBody>
                  <a:tcPr marL="33948" marR="33948" marT="16974" marB="169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9489"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effectLst/>
                        </a:rPr>
                        <a:t>Hello. I'm fine, thank you</a:t>
                      </a:r>
                    </a:p>
                  </a:txBody>
                  <a:tcPr marL="33948" marR="33948" marT="16974" marB="169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fr-FR" sz="1000">
                          <a:effectLst/>
                        </a:rPr>
                        <a:t>안녕하세요</a:t>
                      </a:r>
                      <a:r>
                        <a:rPr lang="fr-FR" altLang="ko-KR" sz="1000">
                          <a:effectLst/>
                        </a:rPr>
                        <a:t>. </a:t>
                      </a:r>
                      <a:r>
                        <a:rPr lang="ko-KR" altLang="fr-FR" sz="1000">
                          <a:effectLst/>
                        </a:rPr>
                        <a:t>잘 지내고 있어요 </a:t>
                      </a:r>
                      <a:r>
                        <a:rPr lang="fr-FR" altLang="ko-KR" sz="1000">
                          <a:effectLst/>
                        </a:rPr>
                        <a:t>- </a:t>
                      </a:r>
                      <a:r>
                        <a:rPr lang="fr-FR" altLang="ko-KR" sz="1000" i="1">
                          <a:effectLst/>
                        </a:rPr>
                        <a:t>Annyeonghaseyo. Jal jinaego iss-eoyo</a:t>
                      </a:r>
                      <a:endParaRPr lang="ko-KR" altLang="fr-FR" sz="1000">
                        <a:effectLst/>
                      </a:endParaRPr>
                    </a:p>
                  </a:txBody>
                  <a:tcPr marL="33948" marR="33948" marT="16974" marB="169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9489">
                <a:tc>
                  <a:txBody>
                    <a:bodyPr/>
                    <a:lstStyle/>
                    <a:p>
                      <a:pPr algn="ctr"/>
                      <a:r>
                        <a:rPr lang="fr-FR" sz="1000">
                          <a:effectLst/>
                        </a:rPr>
                        <a:t>Do you speak Korean?</a:t>
                      </a:r>
                    </a:p>
                  </a:txBody>
                  <a:tcPr marL="33948" marR="33948" marT="16974" marB="169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fr-FR" sz="1000">
                          <a:effectLst/>
                        </a:rPr>
                        <a:t>한국어를 할 줄 아세요</a:t>
                      </a:r>
                      <a:r>
                        <a:rPr lang="fr-FR" altLang="ko-KR" sz="1000">
                          <a:effectLst/>
                        </a:rPr>
                        <a:t>? - </a:t>
                      </a:r>
                      <a:r>
                        <a:rPr lang="fr-FR" altLang="ko-KR" sz="1000" i="1">
                          <a:effectLst/>
                        </a:rPr>
                        <a:t>Hangug-eoleul hal jul aseyo?</a:t>
                      </a:r>
                      <a:endParaRPr lang="ko-KR" altLang="fr-FR" sz="1000">
                        <a:effectLst/>
                      </a:endParaRPr>
                    </a:p>
                  </a:txBody>
                  <a:tcPr marL="33948" marR="33948" marT="16974" marB="169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9489"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effectLst/>
                        </a:rPr>
                        <a:t>No, I don't speak Korean</a:t>
                      </a:r>
                    </a:p>
                  </a:txBody>
                  <a:tcPr marL="33948" marR="33948" marT="16974" marB="169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fr-FR" sz="1000">
                          <a:effectLst/>
                        </a:rPr>
                        <a:t>아니요</a:t>
                      </a:r>
                      <a:r>
                        <a:rPr lang="fr-FR" altLang="ko-KR" sz="1000">
                          <a:effectLst/>
                        </a:rPr>
                        <a:t>, </a:t>
                      </a:r>
                      <a:r>
                        <a:rPr lang="ko-KR" altLang="fr-FR" sz="1000">
                          <a:effectLst/>
                        </a:rPr>
                        <a:t>한국어를 못해요 </a:t>
                      </a:r>
                      <a:r>
                        <a:rPr lang="fr-FR" altLang="ko-KR" sz="1000">
                          <a:effectLst/>
                        </a:rPr>
                        <a:t>- </a:t>
                      </a:r>
                      <a:r>
                        <a:rPr lang="fr-FR" altLang="ko-KR" sz="1000" i="1">
                          <a:effectLst/>
                        </a:rPr>
                        <a:t>Aniyo, hangug-eoleul moshaeyo</a:t>
                      </a:r>
                      <a:endParaRPr lang="ko-KR" altLang="fr-FR" sz="1000">
                        <a:effectLst/>
                      </a:endParaRPr>
                    </a:p>
                  </a:txBody>
                  <a:tcPr marL="33948" marR="33948" marT="16974" marB="169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31719">
                <a:tc>
                  <a:txBody>
                    <a:bodyPr/>
                    <a:lstStyle/>
                    <a:p>
                      <a:pPr algn="ctr"/>
                      <a:r>
                        <a:rPr lang="fr-FR" sz="1000">
                          <a:effectLst/>
                        </a:rPr>
                        <a:t>Only a little bit</a:t>
                      </a:r>
                    </a:p>
                  </a:txBody>
                  <a:tcPr marL="33948" marR="33948" marT="16974" marB="169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fr-FR" sz="1000">
                          <a:effectLst/>
                        </a:rPr>
                        <a:t>아주 조금만요 </a:t>
                      </a:r>
                      <a:r>
                        <a:rPr lang="fr-FR" altLang="ko-KR" sz="1000">
                          <a:effectLst/>
                        </a:rPr>
                        <a:t>- </a:t>
                      </a:r>
                      <a:r>
                        <a:rPr lang="fr-FR" altLang="ko-KR" sz="1000" i="1">
                          <a:effectLst/>
                        </a:rPr>
                        <a:t>Aju jogeumman-yo</a:t>
                      </a:r>
                      <a:endParaRPr lang="ko-KR" altLang="fr-FR" sz="1000">
                        <a:effectLst/>
                      </a:endParaRPr>
                    </a:p>
                  </a:txBody>
                  <a:tcPr marL="33948" marR="33948" marT="16974" marB="169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9489"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effectLst/>
                        </a:rPr>
                        <a:t>Where do you come from?</a:t>
                      </a:r>
                    </a:p>
                  </a:txBody>
                  <a:tcPr marL="33948" marR="33948" marT="16974" marB="169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fr-FR" sz="1000">
                          <a:effectLst/>
                        </a:rPr>
                        <a:t>어느 나라에서 오셨어요</a:t>
                      </a:r>
                      <a:r>
                        <a:rPr lang="fr-FR" altLang="ko-KR" sz="1000">
                          <a:effectLst/>
                        </a:rPr>
                        <a:t>? - </a:t>
                      </a:r>
                      <a:r>
                        <a:rPr lang="fr-FR" altLang="ko-KR" sz="1000" i="1">
                          <a:effectLst/>
                        </a:rPr>
                        <a:t>Eoneu nala-eseo osyeoss-eoyo?</a:t>
                      </a:r>
                      <a:endParaRPr lang="ko-KR" altLang="fr-FR" sz="1000">
                        <a:effectLst/>
                      </a:endParaRPr>
                    </a:p>
                  </a:txBody>
                  <a:tcPr marL="33948" marR="33948" marT="16974" marB="169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9489">
                <a:tc>
                  <a:txBody>
                    <a:bodyPr/>
                    <a:lstStyle/>
                    <a:p>
                      <a:pPr algn="ctr"/>
                      <a:r>
                        <a:rPr lang="fr-FR" sz="1000">
                          <a:effectLst/>
                        </a:rPr>
                        <a:t>What is your nationality?</a:t>
                      </a:r>
                    </a:p>
                  </a:txBody>
                  <a:tcPr marL="33948" marR="33948" marT="16974" marB="169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fr-FR" sz="1000" dirty="0">
                          <a:effectLst/>
                        </a:rPr>
                        <a:t>어느 나라 사람입니까</a:t>
                      </a:r>
                      <a:r>
                        <a:rPr lang="fr-FR" altLang="ko-KR" sz="1000" dirty="0">
                          <a:effectLst/>
                        </a:rPr>
                        <a:t>? - </a:t>
                      </a:r>
                      <a:r>
                        <a:rPr lang="fr-FR" sz="1000" i="1" dirty="0" err="1">
                          <a:effectLst/>
                        </a:rPr>
                        <a:t>Eoneu</a:t>
                      </a:r>
                      <a:r>
                        <a:rPr lang="fr-FR" sz="1000" i="1" dirty="0">
                          <a:effectLst/>
                        </a:rPr>
                        <a:t> </a:t>
                      </a:r>
                      <a:r>
                        <a:rPr lang="fr-FR" sz="1000" i="1" dirty="0" err="1">
                          <a:effectLst/>
                        </a:rPr>
                        <a:t>nala</a:t>
                      </a:r>
                      <a:r>
                        <a:rPr lang="fr-FR" sz="1000" i="1" dirty="0">
                          <a:effectLst/>
                        </a:rPr>
                        <a:t> </a:t>
                      </a:r>
                      <a:r>
                        <a:rPr lang="fr-FR" sz="1000" i="1" dirty="0" err="1">
                          <a:effectLst/>
                        </a:rPr>
                        <a:t>salam-ibnikka</a:t>
                      </a:r>
                      <a:r>
                        <a:rPr lang="fr-FR" sz="1000" i="1" dirty="0">
                          <a:effectLst/>
                        </a:rPr>
                        <a:t>?</a:t>
                      </a:r>
                      <a:endParaRPr lang="fr-FR" sz="1000" dirty="0">
                        <a:effectLst/>
                      </a:endParaRPr>
                    </a:p>
                  </a:txBody>
                  <a:tcPr marL="33948" marR="33948" marT="16974" marB="169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9489">
                <a:tc>
                  <a:txBody>
                    <a:bodyPr/>
                    <a:lstStyle/>
                    <a:p>
                      <a:pPr algn="ctr"/>
                      <a:r>
                        <a:rPr lang="fr-FR" sz="1000">
                          <a:effectLst/>
                        </a:rPr>
                        <a:t>I am English</a:t>
                      </a:r>
                    </a:p>
                  </a:txBody>
                  <a:tcPr marL="33948" marR="33948" marT="16974" marB="169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fr-FR" sz="1000">
                          <a:effectLst/>
                        </a:rPr>
                        <a:t>저는 영국 사람입니다 </a:t>
                      </a:r>
                      <a:r>
                        <a:rPr lang="fr-FR" altLang="ko-KR" sz="1000">
                          <a:effectLst/>
                        </a:rPr>
                        <a:t>- </a:t>
                      </a:r>
                      <a:r>
                        <a:rPr lang="fr-FR" altLang="ko-KR" sz="1000" i="1">
                          <a:effectLst/>
                        </a:rPr>
                        <a:t>Jeoneun yeong-gug salam-ibnida</a:t>
                      </a:r>
                      <a:endParaRPr lang="ko-KR" altLang="fr-FR" sz="1000">
                        <a:effectLst/>
                      </a:endParaRPr>
                    </a:p>
                  </a:txBody>
                  <a:tcPr marL="33948" marR="33948" marT="16974" marB="169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31719"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effectLst/>
                        </a:rPr>
                        <a:t>And you, do you live here?</a:t>
                      </a:r>
                    </a:p>
                  </a:txBody>
                  <a:tcPr marL="33948" marR="33948" marT="16974" marB="169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fr-FR" sz="1000">
                          <a:effectLst/>
                        </a:rPr>
                        <a:t>여기서 사세요</a:t>
                      </a:r>
                      <a:r>
                        <a:rPr lang="fr-FR" altLang="ko-KR" sz="1000">
                          <a:effectLst/>
                        </a:rPr>
                        <a:t>? - </a:t>
                      </a:r>
                      <a:r>
                        <a:rPr lang="fr-FR" altLang="ko-KR" sz="1000" i="1">
                          <a:effectLst/>
                        </a:rPr>
                        <a:t>Yeogiseo saseyo?</a:t>
                      </a:r>
                      <a:endParaRPr lang="ko-KR" altLang="fr-FR" sz="1000">
                        <a:effectLst/>
                      </a:endParaRPr>
                    </a:p>
                  </a:txBody>
                  <a:tcPr marL="33948" marR="33948" marT="16974" marB="169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9489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err="1">
                          <a:effectLst/>
                        </a:rPr>
                        <a:t>Yes</a:t>
                      </a:r>
                      <a:r>
                        <a:rPr lang="fr-FR" sz="1000" dirty="0">
                          <a:effectLst/>
                        </a:rPr>
                        <a:t>, I live </a:t>
                      </a:r>
                      <a:r>
                        <a:rPr lang="fr-FR" sz="1000" dirty="0" err="1">
                          <a:effectLst/>
                        </a:rPr>
                        <a:t>here</a:t>
                      </a:r>
                      <a:endParaRPr lang="fr-FR" sz="1000" dirty="0">
                        <a:effectLst/>
                      </a:endParaRPr>
                    </a:p>
                  </a:txBody>
                  <a:tcPr marL="33948" marR="33948" marT="16974" marB="169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fr-FR" sz="1000">
                          <a:effectLst/>
                        </a:rPr>
                        <a:t>네</a:t>
                      </a:r>
                      <a:r>
                        <a:rPr lang="fr-FR" altLang="ko-KR" sz="1000">
                          <a:effectLst/>
                        </a:rPr>
                        <a:t>, </a:t>
                      </a:r>
                      <a:r>
                        <a:rPr lang="ko-KR" altLang="fr-FR" sz="1000">
                          <a:effectLst/>
                        </a:rPr>
                        <a:t>여기서 살고 있어요 </a:t>
                      </a:r>
                      <a:r>
                        <a:rPr lang="fr-FR" altLang="ko-KR" sz="1000">
                          <a:effectLst/>
                        </a:rPr>
                        <a:t>- </a:t>
                      </a:r>
                      <a:r>
                        <a:rPr lang="fr-FR" altLang="ko-KR" sz="1000" i="1">
                          <a:effectLst/>
                        </a:rPr>
                        <a:t>Ne, yeogiseo salgo iss-eoyo</a:t>
                      </a:r>
                      <a:endParaRPr lang="ko-KR" altLang="fr-FR" sz="1000">
                        <a:effectLst/>
                      </a:endParaRPr>
                    </a:p>
                  </a:txBody>
                  <a:tcPr marL="33948" marR="33948" marT="16974" marB="169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9489"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effectLst/>
                        </a:rPr>
                        <a:t>My name is Sarah, what's your name?</a:t>
                      </a:r>
                    </a:p>
                  </a:txBody>
                  <a:tcPr marL="33948" marR="33948" marT="16974" marB="169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fr-FR" sz="1000">
                          <a:effectLst/>
                        </a:rPr>
                        <a:t>제 이름은 사라예요</a:t>
                      </a:r>
                      <a:r>
                        <a:rPr lang="fr-FR" altLang="ko-KR" sz="1000">
                          <a:effectLst/>
                        </a:rPr>
                        <a:t>. </a:t>
                      </a:r>
                      <a:r>
                        <a:rPr lang="ko-KR" altLang="fr-FR" sz="1000">
                          <a:effectLst/>
                        </a:rPr>
                        <a:t>당신은요</a:t>
                      </a:r>
                      <a:r>
                        <a:rPr lang="fr-FR" altLang="ko-KR" sz="1000">
                          <a:effectLst/>
                        </a:rPr>
                        <a:t>? - </a:t>
                      </a:r>
                      <a:r>
                        <a:rPr lang="fr-FR" altLang="ko-KR" sz="1000" i="1">
                          <a:effectLst/>
                        </a:rPr>
                        <a:t>Je ileum-eun salayeyo. Dangsin-eun-yo?</a:t>
                      </a:r>
                      <a:endParaRPr lang="ko-KR" altLang="fr-FR" sz="1000">
                        <a:effectLst/>
                      </a:endParaRPr>
                    </a:p>
                  </a:txBody>
                  <a:tcPr marL="33948" marR="33948" marT="16974" marB="169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31719">
                <a:tc>
                  <a:txBody>
                    <a:bodyPr/>
                    <a:lstStyle/>
                    <a:p>
                      <a:pPr algn="ctr"/>
                      <a:r>
                        <a:rPr lang="fr-FR" sz="1000">
                          <a:effectLst/>
                        </a:rPr>
                        <a:t>Julian</a:t>
                      </a:r>
                    </a:p>
                  </a:txBody>
                  <a:tcPr marL="33948" marR="33948" marT="16974" marB="169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fr-FR" sz="1000">
                          <a:effectLst/>
                        </a:rPr>
                        <a:t>쥴리앙입니다 </a:t>
                      </a:r>
                      <a:r>
                        <a:rPr lang="fr-FR" altLang="ko-KR" sz="1000">
                          <a:effectLst/>
                        </a:rPr>
                        <a:t>- </a:t>
                      </a:r>
                      <a:r>
                        <a:rPr lang="fr-FR" altLang="ko-KR" sz="1000" i="1">
                          <a:effectLst/>
                        </a:rPr>
                        <a:t>Jyulliang-ibnida</a:t>
                      </a:r>
                      <a:endParaRPr lang="ko-KR" altLang="fr-FR" sz="1000">
                        <a:effectLst/>
                      </a:endParaRPr>
                    </a:p>
                  </a:txBody>
                  <a:tcPr marL="33948" marR="33948" marT="16974" marB="169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9489"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effectLst/>
                        </a:rPr>
                        <a:t>What are you doing here?</a:t>
                      </a:r>
                    </a:p>
                  </a:txBody>
                  <a:tcPr marL="33948" marR="33948" marT="16974" marB="169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fr-FR" sz="1000">
                          <a:effectLst/>
                        </a:rPr>
                        <a:t>여기서 무엇을 하세요</a:t>
                      </a:r>
                      <a:r>
                        <a:rPr lang="fr-FR" altLang="ko-KR" sz="1000">
                          <a:effectLst/>
                        </a:rPr>
                        <a:t>? - </a:t>
                      </a:r>
                      <a:r>
                        <a:rPr lang="fr-FR" altLang="ko-KR" sz="1000" i="1">
                          <a:effectLst/>
                        </a:rPr>
                        <a:t>Yeogiseo mueos-eul haseyo?</a:t>
                      </a:r>
                      <a:endParaRPr lang="ko-KR" altLang="fr-FR" sz="1000">
                        <a:effectLst/>
                      </a:endParaRPr>
                    </a:p>
                  </a:txBody>
                  <a:tcPr marL="33948" marR="33948" marT="16974" marB="169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9489">
                <a:tc>
                  <a:txBody>
                    <a:bodyPr/>
                    <a:lstStyle/>
                    <a:p>
                      <a:pPr algn="ctr"/>
                      <a:r>
                        <a:rPr lang="fr-FR" sz="1000">
                          <a:effectLst/>
                        </a:rPr>
                        <a:t>I am on holiday</a:t>
                      </a:r>
                    </a:p>
                  </a:txBody>
                  <a:tcPr marL="33948" marR="33948" marT="16974" marB="169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fr-FR" sz="1000">
                          <a:effectLst/>
                        </a:rPr>
                        <a:t>저는 휴가중이에요 </a:t>
                      </a:r>
                      <a:r>
                        <a:rPr lang="fr-FR" altLang="ko-KR" sz="1000">
                          <a:effectLst/>
                        </a:rPr>
                        <a:t>- </a:t>
                      </a:r>
                      <a:r>
                        <a:rPr lang="fr-FR" altLang="ko-KR" sz="1000" i="1">
                          <a:effectLst/>
                        </a:rPr>
                        <a:t>Jeoneun hyugajung-ieyo</a:t>
                      </a:r>
                      <a:endParaRPr lang="ko-KR" altLang="fr-FR" sz="1000">
                        <a:effectLst/>
                      </a:endParaRPr>
                    </a:p>
                  </a:txBody>
                  <a:tcPr marL="33948" marR="33948" marT="16974" marB="169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9489">
                <a:tc>
                  <a:txBody>
                    <a:bodyPr/>
                    <a:lstStyle/>
                    <a:p>
                      <a:pPr algn="ctr"/>
                      <a:r>
                        <a:rPr lang="fr-FR" sz="1000">
                          <a:effectLst/>
                        </a:rPr>
                        <a:t>We are on holiday</a:t>
                      </a:r>
                    </a:p>
                  </a:txBody>
                  <a:tcPr marL="33948" marR="33948" marT="16974" marB="169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fr-FR" sz="1000">
                          <a:effectLst/>
                        </a:rPr>
                        <a:t>저희는 휴가중 입니다 </a:t>
                      </a:r>
                      <a:r>
                        <a:rPr lang="fr-FR" altLang="ko-KR" sz="1000">
                          <a:effectLst/>
                        </a:rPr>
                        <a:t>- </a:t>
                      </a:r>
                      <a:r>
                        <a:rPr lang="fr-FR" altLang="ko-KR" sz="1000" i="1">
                          <a:effectLst/>
                        </a:rPr>
                        <a:t>Jeohuineun hyugajung ibnida</a:t>
                      </a:r>
                      <a:endParaRPr lang="ko-KR" altLang="fr-FR" sz="1000">
                        <a:effectLst/>
                      </a:endParaRPr>
                    </a:p>
                  </a:txBody>
                  <a:tcPr marL="33948" marR="33948" marT="16974" marB="169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31719"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effectLst/>
                        </a:rPr>
                        <a:t>I am on a business trip</a:t>
                      </a:r>
                    </a:p>
                  </a:txBody>
                  <a:tcPr marL="33948" marR="33948" marT="16974" marB="169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fr-FR" sz="1000">
                          <a:effectLst/>
                        </a:rPr>
                        <a:t>사업일로 왔어요 </a:t>
                      </a:r>
                      <a:r>
                        <a:rPr lang="fr-FR" altLang="ko-KR" sz="1000">
                          <a:effectLst/>
                        </a:rPr>
                        <a:t>- </a:t>
                      </a:r>
                      <a:r>
                        <a:rPr lang="fr-FR" altLang="ko-KR" sz="1000" i="1">
                          <a:effectLst/>
                        </a:rPr>
                        <a:t>Sa-eob-illo wass-eoyo</a:t>
                      </a:r>
                      <a:endParaRPr lang="ko-KR" altLang="fr-FR" sz="1000">
                        <a:effectLst/>
                      </a:endParaRPr>
                    </a:p>
                  </a:txBody>
                  <a:tcPr marL="33948" marR="33948" marT="16974" marB="169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9489">
                <a:tc>
                  <a:txBody>
                    <a:bodyPr/>
                    <a:lstStyle/>
                    <a:p>
                      <a:pPr algn="ctr"/>
                      <a:r>
                        <a:rPr lang="fr-FR" sz="1000">
                          <a:effectLst/>
                        </a:rPr>
                        <a:t>I work here</a:t>
                      </a:r>
                    </a:p>
                  </a:txBody>
                  <a:tcPr marL="33948" marR="33948" marT="16974" marB="169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fr-FR" sz="1000">
                          <a:effectLst/>
                        </a:rPr>
                        <a:t>이곳에서 일하고 있어요 </a:t>
                      </a:r>
                      <a:r>
                        <a:rPr lang="fr-FR" altLang="ko-KR" sz="1000">
                          <a:effectLst/>
                        </a:rPr>
                        <a:t>- </a:t>
                      </a:r>
                      <a:r>
                        <a:rPr lang="fr-FR" altLang="ko-KR" sz="1000" i="1">
                          <a:effectLst/>
                        </a:rPr>
                        <a:t>Igos-eseo ilhago iss-eoyo</a:t>
                      </a:r>
                      <a:endParaRPr lang="ko-KR" altLang="fr-FR" sz="1000">
                        <a:effectLst/>
                      </a:endParaRPr>
                    </a:p>
                  </a:txBody>
                  <a:tcPr marL="33948" marR="33948" marT="16974" marB="169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9489">
                <a:tc>
                  <a:txBody>
                    <a:bodyPr/>
                    <a:lstStyle/>
                    <a:p>
                      <a:pPr algn="ctr"/>
                      <a:r>
                        <a:rPr lang="fr-FR" sz="1000">
                          <a:effectLst/>
                        </a:rPr>
                        <a:t>We work here</a:t>
                      </a:r>
                    </a:p>
                  </a:txBody>
                  <a:tcPr marL="33948" marR="33948" marT="16974" marB="169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fr-FR" sz="1000">
                          <a:effectLst/>
                        </a:rPr>
                        <a:t>저희는 여기서 일을 해요 </a:t>
                      </a:r>
                      <a:r>
                        <a:rPr lang="fr-FR" altLang="ko-KR" sz="1000">
                          <a:effectLst/>
                        </a:rPr>
                        <a:t>- </a:t>
                      </a:r>
                      <a:r>
                        <a:rPr lang="fr-FR" altLang="ko-KR" sz="1000" i="1">
                          <a:effectLst/>
                        </a:rPr>
                        <a:t>Jeohuineun yeogiseo il-eul haeyo</a:t>
                      </a:r>
                      <a:endParaRPr lang="ko-KR" altLang="fr-FR" sz="1000">
                        <a:effectLst/>
                      </a:endParaRPr>
                    </a:p>
                  </a:txBody>
                  <a:tcPr marL="33948" marR="33948" marT="16974" marB="169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9489"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effectLst/>
                        </a:rPr>
                        <a:t>Where are the good places to go out and eat?</a:t>
                      </a:r>
                    </a:p>
                  </a:txBody>
                  <a:tcPr marL="33948" marR="33948" marT="16974" marB="169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fr-FR" sz="1000">
                          <a:effectLst/>
                        </a:rPr>
                        <a:t>맛있는 식당을 아세요</a:t>
                      </a:r>
                      <a:r>
                        <a:rPr lang="fr-FR" altLang="ko-KR" sz="1000">
                          <a:effectLst/>
                        </a:rPr>
                        <a:t>? - </a:t>
                      </a:r>
                      <a:r>
                        <a:rPr lang="fr-FR" altLang="ko-KR" sz="1000" i="1">
                          <a:effectLst/>
                        </a:rPr>
                        <a:t>Mas-issneun sigdang-eul aseyo?</a:t>
                      </a:r>
                      <a:endParaRPr lang="ko-KR" altLang="fr-FR" sz="1000">
                        <a:effectLst/>
                      </a:endParaRPr>
                    </a:p>
                  </a:txBody>
                  <a:tcPr marL="33948" marR="33948" marT="16974" marB="169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9489"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effectLst/>
                        </a:rPr>
                        <a:t>Is there a museum in the neighbourhood?</a:t>
                      </a:r>
                    </a:p>
                  </a:txBody>
                  <a:tcPr marL="33948" marR="33948" marT="16974" marB="169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fr-FR" sz="1000">
                          <a:effectLst/>
                        </a:rPr>
                        <a:t>이 근처에 박물관이 있나요</a:t>
                      </a:r>
                      <a:r>
                        <a:rPr lang="fr-FR" altLang="ko-KR" sz="1000">
                          <a:effectLst/>
                        </a:rPr>
                        <a:t>? - </a:t>
                      </a:r>
                      <a:r>
                        <a:rPr lang="fr-FR" altLang="ko-KR" sz="1000" i="1">
                          <a:effectLst/>
                        </a:rPr>
                        <a:t>I geuncheoe bagmulgwan-i issnayo?</a:t>
                      </a:r>
                      <a:endParaRPr lang="ko-KR" altLang="fr-FR" sz="1000">
                        <a:effectLst/>
                      </a:endParaRPr>
                    </a:p>
                  </a:txBody>
                  <a:tcPr marL="33948" marR="33948" marT="16974" marB="169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7260"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effectLst/>
                        </a:rPr>
                        <a:t>Where could I get an internet connection?</a:t>
                      </a:r>
                    </a:p>
                  </a:txBody>
                  <a:tcPr marL="33948" marR="33948" marT="16974" marB="169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fr-FR" sz="1000" dirty="0">
                          <a:effectLst/>
                        </a:rPr>
                        <a:t>어디서 인터넷을 사용할 수 있나요</a:t>
                      </a:r>
                      <a:r>
                        <a:rPr lang="fr-FR" altLang="ko-KR" sz="1000" dirty="0">
                          <a:effectLst/>
                        </a:rPr>
                        <a:t>? - </a:t>
                      </a:r>
                      <a:r>
                        <a:rPr lang="fr-FR" sz="1000" i="1" dirty="0" err="1">
                          <a:effectLst/>
                        </a:rPr>
                        <a:t>Eodiseo</a:t>
                      </a:r>
                      <a:r>
                        <a:rPr lang="fr-FR" sz="1000" i="1" dirty="0">
                          <a:effectLst/>
                        </a:rPr>
                        <a:t> </a:t>
                      </a:r>
                      <a:r>
                        <a:rPr lang="fr-FR" sz="1000" i="1" dirty="0" err="1">
                          <a:effectLst/>
                        </a:rPr>
                        <a:t>inteones-eul</a:t>
                      </a:r>
                      <a:r>
                        <a:rPr lang="fr-FR" sz="1000" i="1" dirty="0">
                          <a:effectLst/>
                        </a:rPr>
                        <a:t> </a:t>
                      </a:r>
                      <a:r>
                        <a:rPr lang="fr-FR" sz="1000" i="1" dirty="0" err="1">
                          <a:effectLst/>
                        </a:rPr>
                        <a:t>sayonghal</a:t>
                      </a:r>
                      <a:r>
                        <a:rPr lang="fr-FR" sz="1000" i="1" dirty="0">
                          <a:effectLst/>
                        </a:rPr>
                        <a:t> su </a:t>
                      </a:r>
                      <a:r>
                        <a:rPr lang="fr-FR" sz="1000" i="1" dirty="0" err="1">
                          <a:effectLst/>
                        </a:rPr>
                        <a:t>issnayo</a:t>
                      </a:r>
                      <a:r>
                        <a:rPr lang="fr-FR" sz="1000" i="1" dirty="0">
                          <a:effectLst/>
                        </a:rPr>
                        <a:t>?</a:t>
                      </a:r>
                      <a:endParaRPr lang="fr-FR" sz="1000" dirty="0">
                        <a:effectLst/>
                      </a:endParaRPr>
                    </a:p>
                  </a:txBody>
                  <a:tcPr marL="33948" marR="33948" marT="16974" marB="169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54832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4629866"/>
              </p:ext>
            </p:extLst>
          </p:nvPr>
        </p:nvGraphicFramePr>
        <p:xfrm>
          <a:off x="107504" y="1484784"/>
          <a:ext cx="4073366" cy="5275358"/>
        </p:xfrm>
        <a:graphic>
          <a:graphicData uri="http://schemas.openxmlformats.org/drawingml/2006/table">
            <a:tbl>
              <a:tblPr/>
              <a:tblGrid>
                <a:gridCol w="2036683"/>
                <a:gridCol w="2036683"/>
              </a:tblGrid>
              <a:tr h="182924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Hello</a:t>
                      </a:r>
                    </a:p>
                  </a:txBody>
                  <a:tcPr marL="47145" marR="47145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 b="1" dirty="0">
                          <a:solidFill>
                            <a:srgbClr val="0070C0"/>
                          </a:solidFill>
                          <a:effectLst/>
                        </a:rPr>
                        <a:t>你好 </a:t>
                      </a:r>
                      <a:r>
                        <a:rPr lang="fr-FR" altLang="ja-JP" sz="1100" b="1" dirty="0">
                          <a:solidFill>
                            <a:srgbClr val="0070C0"/>
                          </a:solidFill>
                          <a:effectLst/>
                        </a:rPr>
                        <a:t>- </a:t>
                      </a:r>
                      <a:r>
                        <a:rPr lang="fr-FR" sz="1100" b="1" i="1" dirty="0" err="1">
                          <a:solidFill>
                            <a:srgbClr val="0070C0"/>
                          </a:solidFill>
                          <a:effectLst/>
                        </a:rPr>
                        <a:t>nǐhǎo</a:t>
                      </a:r>
                      <a:endParaRPr lang="fr-FR" sz="1100" b="1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47145" marR="47145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2924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Good </a:t>
                      </a:r>
                      <a:r>
                        <a:rPr lang="fr-FR" sz="1100" b="1" dirty="0" err="1">
                          <a:solidFill>
                            <a:schemeClr val="tx1"/>
                          </a:solidFill>
                          <a:effectLst/>
                        </a:rPr>
                        <a:t>evening</a:t>
                      </a:r>
                      <a:endParaRPr lang="fr-FR" sz="11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7145" marR="47145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 b="1" dirty="0">
                          <a:solidFill>
                            <a:srgbClr val="0070C0"/>
                          </a:solidFill>
                          <a:effectLst/>
                        </a:rPr>
                        <a:t>晚上好 </a:t>
                      </a:r>
                      <a:r>
                        <a:rPr lang="fr-FR" altLang="ja-JP" sz="1100" b="1" dirty="0">
                          <a:solidFill>
                            <a:srgbClr val="0070C0"/>
                          </a:solidFill>
                          <a:effectLst/>
                        </a:rPr>
                        <a:t>- </a:t>
                      </a:r>
                      <a:r>
                        <a:rPr lang="fr-FR" sz="1100" b="1" i="1" dirty="0" err="1">
                          <a:solidFill>
                            <a:srgbClr val="0070C0"/>
                          </a:solidFill>
                          <a:effectLst/>
                        </a:rPr>
                        <a:t>wǎnshànghǎo</a:t>
                      </a:r>
                      <a:endParaRPr lang="fr-FR" sz="1100" b="1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47145" marR="47145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2924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 err="1">
                          <a:solidFill>
                            <a:schemeClr val="tx1"/>
                          </a:solidFill>
                          <a:effectLst/>
                        </a:rPr>
                        <a:t>Goodbye</a:t>
                      </a:r>
                      <a:endParaRPr lang="fr-FR" sz="11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7145" marR="47145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 b="1" dirty="0">
                          <a:solidFill>
                            <a:srgbClr val="0070C0"/>
                          </a:solidFill>
                          <a:effectLst/>
                        </a:rPr>
                        <a:t>再见 </a:t>
                      </a:r>
                      <a:r>
                        <a:rPr lang="fr-FR" altLang="ja-JP" sz="1100" b="1" dirty="0">
                          <a:solidFill>
                            <a:srgbClr val="0070C0"/>
                          </a:solidFill>
                          <a:effectLst/>
                        </a:rPr>
                        <a:t>- </a:t>
                      </a:r>
                      <a:r>
                        <a:rPr lang="fr-FR" sz="1100" b="1" i="1" dirty="0" err="1">
                          <a:solidFill>
                            <a:srgbClr val="0070C0"/>
                          </a:solidFill>
                          <a:effectLst/>
                        </a:rPr>
                        <a:t>zàijiàn</a:t>
                      </a:r>
                      <a:endParaRPr lang="fr-FR" sz="1100" b="1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47145" marR="47145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2924">
                <a:tc>
                  <a:txBody>
                    <a:bodyPr/>
                    <a:lstStyle/>
                    <a:p>
                      <a:pPr algn="ctr"/>
                      <a:r>
                        <a:rPr lang="fr-FR" sz="1100" b="1">
                          <a:solidFill>
                            <a:schemeClr val="tx1"/>
                          </a:solidFill>
                          <a:effectLst/>
                        </a:rPr>
                        <a:t>See you later</a:t>
                      </a:r>
                    </a:p>
                  </a:txBody>
                  <a:tcPr marL="47145" marR="47145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 b="1" dirty="0">
                          <a:solidFill>
                            <a:srgbClr val="0070C0"/>
                          </a:solidFill>
                          <a:effectLst/>
                        </a:rPr>
                        <a:t>回头见 </a:t>
                      </a:r>
                      <a:r>
                        <a:rPr lang="fr-FR" altLang="ja-JP" sz="1100" b="1" dirty="0">
                          <a:solidFill>
                            <a:srgbClr val="0070C0"/>
                          </a:solidFill>
                          <a:effectLst/>
                        </a:rPr>
                        <a:t>- </a:t>
                      </a:r>
                      <a:r>
                        <a:rPr lang="fr-FR" sz="1100" b="1" i="1" dirty="0" err="1">
                          <a:solidFill>
                            <a:srgbClr val="0070C0"/>
                          </a:solidFill>
                          <a:effectLst/>
                        </a:rPr>
                        <a:t>huí</a:t>
                      </a:r>
                      <a:r>
                        <a:rPr lang="fr-FR" sz="1100" b="1" i="1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fr-FR" sz="1100" b="1" i="1" dirty="0" err="1">
                          <a:solidFill>
                            <a:srgbClr val="0070C0"/>
                          </a:solidFill>
                          <a:effectLst/>
                        </a:rPr>
                        <a:t>tóu</a:t>
                      </a:r>
                      <a:r>
                        <a:rPr lang="fr-FR" sz="1100" b="1" i="1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fr-FR" sz="1100" b="1" i="1" dirty="0" err="1">
                          <a:solidFill>
                            <a:srgbClr val="0070C0"/>
                          </a:solidFill>
                          <a:effectLst/>
                        </a:rPr>
                        <a:t>jiàn</a:t>
                      </a:r>
                      <a:endParaRPr lang="fr-FR" sz="1100" b="1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47145" marR="47145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2924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 err="1">
                          <a:solidFill>
                            <a:schemeClr val="tx1"/>
                          </a:solidFill>
                          <a:effectLst/>
                        </a:rPr>
                        <a:t>Yes</a:t>
                      </a:r>
                      <a:endParaRPr lang="fr-FR" sz="11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7145" marR="47145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 b="1">
                          <a:solidFill>
                            <a:srgbClr val="0070C0"/>
                          </a:solidFill>
                          <a:effectLst/>
                        </a:rPr>
                        <a:t>是 </a:t>
                      </a:r>
                      <a:r>
                        <a:rPr lang="fr-FR" altLang="ja-JP" sz="1100" b="1">
                          <a:solidFill>
                            <a:srgbClr val="0070C0"/>
                          </a:solidFill>
                          <a:effectLst/>
                        </a:rPr>
                        <a:t>- </a:t>
                      </a:r>
                      <a:r>
                        <a:rPr lang="fr-FR" sz="1100" b="1" i="1">
                          <a:solidFill>
                            <a:srgbClr val="0070C0"/>
                          </a:solidFill>
                          <a:effectLst/>
                        </a:rPr>
                        <a:t>shì</a:t>
                      </a:r>
                      <a:endParaRPr lang="fr-FR" sz="1100" b="1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47145" marR="47145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2924">
                <a:tc>
                  <a:txBody>
                    <a:bodyPr/>
                    <a:lstStyle/>
                    <a:p>
                      <a:pPr algn="ctr"/>
                      <a:r>
                        <a:rPr lang="fr-FR" sz="1100" b="1">
                          <a:solidFill>
                            <a:schemeClr val="tx1"/>
                          </a:solidFill>
                          <a:effectLst/>
                        </a:rPr>
                        <a:t>No</a:t>
                      </a:r>
                    </a:p>
                  </a:txBody>
                  <a:tcPr marL="47145" marR="47145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 b="1" dirty="0">
                          <a:solidFill>
                            <a:srgbClr val="0070C0"/>
                          </a:solidFill>
                          <a:effectLst/>
                        </a:rPr>
                        <a:t>不是 </a:t>
                      </a:r>
                      <a:r>
                        <a:rPr lang="fr-FR" altLang="ja-JP" sz="1100" b="1" dirty="0">
                          <a:solidFill>
                            <a:srgbClr val="0070C0"/>
                          </a:solidFill>
                          <a:effectLst/>
                        </a:rPr>
                        <a:t>- </a:t>
                      </a:r>
                      <a:r>
                        <a:rPr lang="fr-FR" sz="1100" b="1" i="1" dirty="0" err="1">
                          <a:solidFill>
                            <a:srgbClr val="0070C0"/>
                          </a:solidFill>
                          <a:effectLst/>
                        </a:rPr>
                        <a:t>búshì</a:t>
                      </a:r>
                      <a:endParaRPr lang="fr-FR" sz="1100" b="1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47145" marR="47145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2924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Excuse me!</a:t>
                      </a:r>
                    </a:p>
                  </a:txBody>
                  <a:tcPr marL="47145" marR="47145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 b="1" dirty="0">
                          <a:solidFill>
                            <a:srgbClr val="0070C0"/>
                          </a:solidFill>
                          <a:effectLst/>
                        </a:rPr>
                        <a:t>请 </a:t>
                      </a:r>
                      <a:r>
                        <a:rPr lang="fr-FR" altLang="ja-JP" sz="1100" b="1" dirty="0">
                          <a:solidFill>
                            <a:srgbClr val="0070C0"/>
                          </a:solidFill>
                          <a:effectLst/>
                        </a:rPr>
                        <a:t>- </a:t>
                      </a:r>
                      <a:r>
                        <a:rPr lang="fr-FR" sz="1100" b="1" i="1" dirty="0" err="1">
                          <a:solidFill>
                            <a:srgbClr val="0070C0"/>
                          </a:solidFill>
                          <a:effectLst/>
                        </a:rPr>
                        <a:t>qǐng</a:t>
                      </a:r>
                      <a:endParaRPr lang="fr-FR" sz="1100" b="1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47145" marR="47145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2924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 err="1">
                          <a:solidFill>
                            <a:schemeClr val="tx1"/>
                          </a:solidFill>
                          <a:effectLst/>
                        </a:rPr>
                        <a:t>Thanks</a:t>
                      </a:r>
                      <a:endParaRPr lang="fr-FR" sz="11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7145" marR="47145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 b="1" dirty="0">
                          <a:solidFill>
                            <a:srgbClr val="0070C0"/>
                          </a:solidFill>
                          <a:effectLst/>
                        </a:rPr>
                        <a:t>谢谢 </a:t>
                      </a:r>
                      <a:r>
                        <a:rPr lang="fr-FR" altLang="ja-JP" sz="1100" b="1" dirty="0">
                          <a:solidFill>
                            <a:srgbClr val="0070C0"/>
                          </a:solidFill>
                          <a:effectLst/>
                        </a:rPr>
                        <a:t>- </a:t>
                      </a:r>
                      <a:r>
                        <a:rPr lang="fr-FR" sz="1100" b="1" i="1" dirty="0" err="1">
                          <a:solidFill>
                            <a:srgbClr val="0070C0"/>
                          </a:solidFill>
                          <a:effectLst/>
                        </a:rPr>
                        <a:t>xièxiè</a:t>
                      </a:r>
                      <a:endParaRPr lang="fr-FR" sz="1100" b="1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47145" marR="47145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2924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 err="1">
                          <a:solidFill>
                            <a:schemeClr val="tx1"/>
                          </a:solidFill>
                          <a:effectLst/>
                        </a:rPr>
                        <a:t>Thanks</a:t>
                      </a: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 a lot</a:t>
                      </a:r>
                    </a:p>
                  </a:txBody>
                  <a:tcPr marL="47145" marR="47145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 b="1" dirty="0">
                          <a:solidFill>
                            <a:srgbClr val="0070C0"/>
                          </a:solidFill>
                          <a:effectLst/>
                        </a:rPr>
                        <a:t>非常感谢！ </a:t>
                      </a:r>
                      <a:r>
                        <a:rPr lang="fr-FR" altLang="ja-JP" sz="1100" b="1" dirty="0">
                          <a:solidFill>
                            <a:srgbClr val="0070C0"/>
                          </a:solidFill>
                          <a:effectLst/>
                        </a:rPr>
                        <a:t>- </a:t>
                      </a:r>
                      <a:r>
                        <a:rPr lang="fr-FR" sz="1100" b="1" i="1" dirty="0" err="1">
                          <a:solidFill>
                            <a:srgbClr val="0070C0"/>
                          </a:solidFill>
                          <a:effectLst/>
                        </a:rPr>
                        <a:t>fēicháng</a:t>
                      </a:r>
                      <a:r>
                        <a:rPr lang="fr-FR" sz="1100" b="1" i="1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fr-FR" sz="1100" b="1" i="1" dirty="0" err="1">
                          <a:solidFill>
                            <a:srgbClr val="0070C0"/>
                          </a:solidFill>
                          <a:effectLst/>
                        </a:rPr>
                        <a:t>gǎnxiè</a:t>
                      </a:r>
                      <a:endParaRPr lang="fr-FR" sz="1100" b="1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47145" marR="47145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2924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Thank you for your help</a:t>
                      </a:r>
                    </a:p>
                  </a:txBody>
                  <a:tcPr marL="47145" marR="47145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fr-FR" sz="1100" b="1" dirty="0">
                          <a:solidFill>
                            <a:srgbClr val="0070C0"/>
                          </a:solidFill>
                          <a:effectLst/>
                        </a:rPr>
                        <a:t>谢谢您的帮助 </a:t>
                      </a:r>
                      <a:r>
                        <a:rPr lang="fr-FR" altLang="zh-CN" sz="1100" b="1" dirty="0">
                          <a:solidFill>
                            <a:srgbClr val="0070C0"/>
                          </a:solidFill>
                          <a:effectLst/>
                        </a:rPr>
                        <a:t>- </a:t>
                      </a:r>
                      <a:r>
                        <a:rPr lang="fr-FR" altLang="zh-CN" sz="1100" b="1" i="1" dirty="0" err="1">
                          <a:solidFill>
                            <a:srgbClr val="0070C0"/>
                          </a:solidFill>
                          <a:effectLst/>
                        </a:rPr>
                        <a:t>xièxiè</a:t>
                      </a:r>
                      <a:r>
                        <a:rPr lang="fr-FR" altLang="zh-CN" sz="1100" b="1" i="1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fr-FR" altLang="zh-CN" sz="1100" b="1" i="1" dirty="0" err="1">
                          <a:solidFill>
                            <a:srgbClr val="0070C0"/>
                          </a:solidFill>
                          <a:effectLst/>
                        </a:rPr>
                        <a:t>nínde</a:t>
                      </a:r>
                      <a:r>
                        <a:rPr lang="fr-FR" altLang="zh-CN" sz="1100" b="1" i="1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fr-FR" altLang="zh-CN" sz="1100" b="1" i="1" dirty="0" err="1">
                          <a:solidFill>
                            <a:srgbClr val="0070C0"/>
                          </a:solidFill>
                          <a:effectLst/>
                        </a:rPr>
                        <a:t>bāngzhù</a:t>
                      </a:r>
                      <a:endParaRPr lang="zh-CN" altLang="fr-FR" sz="1100" b="1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47145" marR="47145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2924">
                <a:tc>
                  <a:txBody>
                    <a:bodyPr/>
                    <a:lstStyle/>
                    <a:p>
                      <a:pPr algn="ctr"/>
                      <a:r>
                        <a:rPr lang="fr-FR" sz="1100" b="1">
                          <a:solidFill>
                            <a:schemeClr val="tx1"/>
                          </a:solidFill>
                          <a:effectLst/>
                        </a:rPr>
                        <a:t>Don't mention it</a:t>
                      </a:r>
                    </a:p>
                  </a:txBody>
                  <a:tcPr marL="47145" marR="47145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 b="1">
                          <a:solidFill>
                            <a:srgbClr val="0070C0"/>
                          </a:solidFill>
                          <a:effectLst/>
                        </a:rPr>
                        <a:t>没关系 </a:t>
                      </a:r>
                      <a:r>
                        <a:rPr lang="fr-FR" altLang="ja-JP" sz="1100" b="1">
                          <a:solidFill>
                            <a:srgbClr val="0070C0"/>
                          </a:solidFill>
                          <a:effectLst/>
                        </a:rPr>
                        <a:t>- </a:t>
                      </a:r>
                      <a:r>
                        <a:rPr lang="fr-FR" sz="1100" b="1" i="1">
                          <a:solidFill>
                            <a:srgbClr val="0070C0"/>
                          </a:solidFill>
                          <a:effectLst/>
                        </a:rPr>
                        <a:t>méiguànxì</a:t>
                      </a:r>
                      <a:endParaRPr lang="fr-FR" sz="1100" b="1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47145" marR="47145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2924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Ok</a:t>
                      </a:r>
                    </a:p>
                  </a:txBody>
                  <a:tcPr marL="47145" marR="47145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 b="1" dirty="0">
                          <a:solidFill>
                            <a:srgbClr val="0070C0"/>
                          </a:solidFill>
                          <a:effectLst/>
                        </a:rPr>
                        <a:t>好 </a:t>
                      </a:r>
                      <a:r>
                        <a:rPr lang="fr-FR" altLang="ja-JP" sz="1100" b="1" dirty="0">
                          <a:solidFill>
                            <a:srgbClr val="0070C0"/>
                          </a:solidFill>
                          <a:effectLst/>
                        </a:rPr>
                        <a:t>- </a:t>
                      </a:r>
                      <a:r>
                        <a:rPr lang="fr-FR" sz="1100" b="1" i="1" dirty="0" err="1">
                          <a:solidFill>
                            <a:srgbClr val="0070C0"/>
                          </a:solidFill>
                          <a:effectLst/>
                        </a:rPr>
                        <a:t>hǎo</a:t>
                      </a:r>
                      <a:endParaRPr lang="fr-FR" sz="1100" b="1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47145" marR="47145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2924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How </a:t>
                      </a:r>
                      <a:r>
                        <a:rPr lang="fr-FR" sz="1100" b="1" dirty="0" err="1">
                          <a:solidFill>
                            <a:schemeClr val="tx1"/>
                          </a:solidFill>
                          <a:effectLst/>
                        </a:rPr>
                        <a:t>much</a:t>
                      </a: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fr-FR" sz="1100" b="1" dirty="0" err="1">
                          <a:solidFill>
                            <a:schemeClr val="tx1"/>
                          </a:solidFill>
                          <a:effectLst/>
                        </a:rPr>
                        <a:t>is</a:t>
                      </a: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fr-FR" sz="1100" b="1" dirty="0" err="1">
                          <a:solidFill>
                            <a:schemeClr val="tx1"/>
                          </a:solidFill>
                          <a:effectLst/>
                        </a:rPr>
                        <a:t>it</a:t>
                      </a: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?</a:t>
                      </a:r>
                    </a:p>
                  </a:txBody>
                  <a:tcPr marL="47145" marR="47145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 b="1" dirty="0">
                          <a:solidFill>
                            <a:srgbClr val="0070C0"/>
                          </a:solidFill>
                          <a:effectLst/>
                        </a:rPr>
                        <a:t>多少钱？ </a:t>
                      </a:r>
                      <a:r>
                        <a:rPr lang="fr-FR" altLang="ja-JP" sz="1100" b="1" dirty="0">
                          <a:solidFill>
                            <a:srgbClr val="0070C0"/>
                          </a:solidFill>
                          <a:effectLst/>
                        </a:rPr>
                        <a:t>- </a:t>
                      </a:r>
                      <a:r>
                        <a:rPr lang="fr-FR" sz="1100" b="1" i="1" dirty="0" err="1">
                          <a:solidFill>
                            <a:srgbClr val="0070C0"/>
                          </a:solidFill>
                          <a:effectLst/>
                        </a:rPr>
                        <a:t>duōshǎo</a:t>
                      </a:r>
                      <a:r>
                        <a:rPr lang="fr-FR" sz="1100" b="1" i="1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fr-FR" sz="1100" b="1" i="1" dirty="0" err="1">
                          <a:solidFill>
                            <a:srgbClr val="0070C0"/>
                          </a:solidFill>
                          <a:effectLst/>
                        </a:rPr>
                        <a:t>qián</a:t>
                      </a:r>
                      <a:endParaRPr lang="fr-FR" sz="1100" b="1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47145" marR="47145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2924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 err="1">
                          <a:solidFill>
                            <a:schemeClr val="tx1"/>
                          </a:solidFill>
                          <a:effectLst/>
                        </a:rPr>
                        <a:t>Sorry</a:t>
                      </a: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!</a:t>
                      </a:r>
                    </a:p>
                  </a:txBody>
                  <a:tcPr marL="47145" marR="47145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 b="1" dirty="0">
                          <a:solidFill>
                            <a:srgbClr val="0070C0"/>
                          </a:solidFill>
                          <a:effectLst/>
                        </a:rPr>
                        <a:t>对不起！ </a:t>
                      </a:r>
                      <a:r>
                        <a:rPr lang="fr-FR" altLang="ja-JP" sz="1100" b="1" dirty="0">
                          <a:solidFill>
                            <a:srgbClr val="0070C0"/>
                          </a:solidFill>
                          <a:effectLst/>
                        </a:rPr>
                        <a:t>- </a:t>
                      </a:r>
                      <a:r>
                        <a:rPr lang="fr-FR" sz="1100" b="1" i="1" dirty="0" err="1">
                          <a:solidFill>
                            <a:srgbClr val="0070C0"/>
                          </a:solidFill>
                          <a:effectLst/>
                        </a:rPr>
                        <a:t>duì</a:t>
                      </a:r>
                      <a:r>
                        <a:rPr lang="fr-FR" sz="1100" b="1" i="1" dirty="0">
                          <a:solidFill>
                            <a:srgbClr val="0070C0"/>
                          </a:solidFill>
                          <a:effectLst/>
                        </a:rPr>
                        <a:t> bu </a:t>
                      </a:r>
                      <a:r>
                        <a:rPr lang="fr-FR" sz="1100" b="1" i="1" dirty="0" err="1">
                          <a:solidFill>
                            <a:srgbClr val="0070C0"/>
                          </a:solidFill>
                          <a:effectLst/>
                        </a:rPr>
                        <a:t>qǐ</a:t>
                      </a:r>
                      <a:endParaRPr lang="fr-FR" sz="1100" b="1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47145" marR="47145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2924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I </a:t>
                      </a:r>
                      <a:r>
                        <a:rPr lang="fr-FR" sz="1100" b="1" dirty="0" err="1">
                          <a:solidFill>
                            <a:schemeClr val="tx1"/>
                          </a:solidFill>
                          <a:effectLst/>
                        </a:rPr>
                        <a:t>don't</a:t>
                      </a: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fr-FR" sz="1100" b="1" dirty="0" err="1">
                          <a:solidFill>
                            <a:schemeClr val="tx1"/>
                          </a:solidFill>
                          <a:effectLst/>
                        </a:rPr>
                        <a:t>understand</a:t>
                      </a:r>
                      <a:endParaRPr lang="fr-FR" sz="11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7145" marR="47145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 b="1">
                          <a:solidFill>
                            <a:srgbClr val="0070C0"/>
                          </a:solidFill>
                          <a:effectLst/>
                        </a:rPr>
                        <a:t>我不懂 </a:t>
                      </a:r>
                      <a:r>
                        <a:rPr lang="fr-FR" altLang="ja-JP" sz="1100" b="1">
                          <a:solidFill>
                            <a:srgbClr val="0070C0"/>
                          </a:solidFill>
                          <a:effectLst/>
                        </a:rPr>
                        <a:t>- </a:t>
                      </a:r>
                      <a:r>
                        <a:rPr lang="fr-FR" sz="1100" b="1" i="1">
                          <a:solidFill>
                            <a:srgbClr val="0070C0"/>
                          </a:solidFill>
                          <a:effectLst/>
                        </a:rPr>
                        <a:t>wǒ bù dǒng</a:t>
                      </a:r>
                      <a:endParaRPr lang="fr-FR" sz="1100" b="1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47145" marR="47145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2924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I </a:t>
                      </a:r>
                      <a:r>
                        <a:rPr lang="fr-FR" sz="1100" b="1" dirty="0" err="1">
                          <a:solidFill>
                            <a:schemeClr val="tx1"/>
                          </a:solidFill>
                          <a:effectLst/>
                        </a:rPr>
                        <a:t>get</a:t>
                      </a: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fr-FR" sz="1100" b="1" dirty="0" err="1">
                          <a:solidFill>
                            <a:schemeClr val="tx1"/>
                          </a:solidFill>
                          <a:effectLst/>
                        </a:rPr>
                        <a:t>it</a:t>
                      </a:r>
                      <a:endParaRPr lang="fr-FR" sz="11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7145" marR="47145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 b="1" dirty="0">
                          <a:solidFill>
                            <a:srgbClr val="0070C0"/>
                          </a:solidFill>
                          <a:effectLst/>
                        </a:rPr>
                        <a:t>我懂了 </a:t>
                      </a:r>
                      <a:r>
                        <a:rPr lang="fr-FR" altLang="ja-JP" sz="1100" b="1" dirty="0">
                          <a:solidFill>
                            <a:srgbClr val="0070C0"/>
                          </a:solidFill>
                          <a:effectLst/>
                        </a:rPr>
                        <a:t>- </a:t>
                      </a:r>
                      <a:r>
                        <a:rPr lang="fr-FR" sz="1100" b="1" i="1" dirty="0" err="1">
                          <a:solidFill>
                            <a:srgbClr val="0070C0"/>
                          </a:solidFill>
                          <a:effectLst/>
                        </a:rPr>
                        <a:t>wǒ</a:t>
                      </a:r>
                      <a:r>
                        <a:rPr lang="fr-FR" sz="1100" b="1" i="1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fr-FR" sz="1100" b="1" i="1" dirty="0" err="1">
                          <a:solidFill>
                            <a:srgbClr val="0070C0"/>
                          </a:solidFill>
                          <a:effectLst/>
                        </a:rPr>
                        <a:t>dǒng</a:t>
                      </a:r>
                      <a:r>
                        <a:rPr lang="fr-FR" sz="1100" b="1" i="1" dirty="0">
                          <a:solidFill>
                            <a:srgbClr val="0070C0"/>
                          </a:solidFill>
                          <a:effectLst/>
                        </a:rPr>
                        <a:t> le</a:t>
                      </a:r>
                      <a:endParaRPr lang="fr-FR" sz="1100" b="1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47145" marR="47145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2924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I </a:t>
                      </a:r>
                      <a:r>
                        <a:rPr lang="fr-FR" sz="1100" b="1" dirty="0" err="1">
                          <a:solidFill>
                            <a:schemeClr val="tx1"/>
                          </a:solidFill>
                          <a:effectLst/>
                        </a:rPr>
                        <a:t>don't</a:t>
                      </a: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 know</a:t>
                      </a:r>
                    </a:p>
                  </a:txBody>
                  <a:tcPr marL="47145" marR="47145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 b="1" dirty="0">
                          <a:solidFill>
                            <a:srgbClr val="0070C0"/>
                          </a:solidFill>
                          <a:effectLst/>
                        </a:rPr>
                        <a:t>我不知道 </a:t>
                      </a:r>
                      <a:r>
                        <a:rPr lang="fr-FR" altLang="ja-JP" sz="1100" b="1" dirty="0">
                          <a:solidFill>
                            <a:srgbClr val="0070C0"/>
                          </a:solidFill>
                          <a:effectLst/>
                        </a:rPr>
                        <a:t>- </a:t>
                      </a:r>
                      <a:r>
                        <a:rPr lang="fr-FR" sz="1100" b="1" i="1" dirty="0" err="1">
                          <a:solidFill>
                            <a:srgbClr val="0070C0"/>
                          </a:solidFill>
                          <a:effectLst/>
                        </a:rPr>
                        <a:t>wǒ</a:t>
                      </a:r>
                      <a:r>
                        <a:rPr lang="fr-FR" sz="1100" b="1" i="1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fr-FR" sz="1100" b="1" i="1" dirty="0" err="1">
                          <a:solidFill>
                            <a:srgbClr val="0070C0"/>
                          </a:solidFill>
                          <a:effectLst/>
                        </a:rPr>
                        <a:t>bù</a:t>
                      </a:r>
                      <a:r>
                        <a:rPr lang="fr-FR" sz="1100" b="1" i="1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fr-FR" sz="1100" b="1" i="1" dirty="0" err="1">
                          <a:solidFill>
                            <a:srgbClr val="0070C0"/>
                          </a:solidFill>
                          <a:effectLst/>
                        </a:rPr>
                        <a:t>zhīdào</a:t>
                      </a:r>
                      <a:endParaRPr lang="fr-FR" sz="1100" b="1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47145" marR="47145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2924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 err="1">
                          <a:solidFill>
                            <a:schemeClr val="tx1"/>
                          </a:solidFill>
                          <a:effectLst/>
                        </a:rPr>
                        <a:t>Forbidden</a:t>
                      </a:r>
                      <a:endParaRPr lang="fr-FR" sz="11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7145" marR="47145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 b="1" dirty="0">
                          <a:solidFill>
                            <a:srgbClr val="0070C0"/>
                          </a:solidFill>
                          <a:effectLst/>
                        </a:rPr>
                        <a:t>禁止 </a:t>
                      </a:r>
                      <a:r>
                        <a:rPr lang="fr-FR" altLang="ja-JP" sz="1100" b="1" dirty="0">
                          <a:solidFill>
                            <a:srgbClr val="0070C0"/>
                          </a:solidFill>
                          <a:effectLst/>
                        </a:rPr>
                        <a:t>- </a:t>
                      </a:r>
                      <a:r>
                        <a:rPr lang="fr-FR" sz="1100" b="1" i="1" dirty="0" err="1">
                          <a:solidFill>
                            <a:srgbClr val="0070C0"/>
                          </a:solidFill>
                          <a:effectLst/>
                        </a:rPr>
                        <a:t>jìnzhǐ</a:t>
                      </a:r>
                      <a:endParaRPr lang="fr-FR" sz="1100" b="1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47145" marR="47145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18703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Excuse me, where are the toilets?</a:t>
                      </a:r>
                    </a:p>
                  </a:txBody>
                  <a:tcPr marL="47145" marR="47145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fr-FR" sz="1100" b="1" dirty="0">
                          <a:solidFill>
                            <a:srgbClr val="0070C0"/>
                          </a:solidFill>
                          <a:effectLst/>
                        </a:rPr>
                        <a:t>请问洗手间在哪里？ </a:t>
                      </a:r>
                      <a:r>
                        <a:rPr lang="fr-FR" altLang="zh-CN" sz="1100" b="1" dirty="0">
                          <a:solidFill>
                            <a:srgbClr val="0070C0"/>
                          </a:solidFill>
                          <a:effectLst/>
                        </a:rPr>
                        <a:t>- </a:t>
                      </a:r>
                      <a:r>
                        <a:rPr lang="fr-FR" altLang="zh-CN" sz="1100" b="1" i="1" dirty="0" err="1">
                          <a:solidFill>
                            <a:srgbClr val="0070C0"/>
                          </a:solidFill>
                          <a:effectLst/>
                        </a:rPr>
                        <a:t>qǐngwèn</a:t>
                      </a:r>
                      <a:r>
                        <a:rPr lang="fr-FR" altLang="zh-CN" sz="1100" b="1" i="1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fr-FR" altLang="zh-CN" sz="1100" b="1" i="1" dirty="0" err="1">
                          <a:solidFill>
                            <a:srgbClr val="0070C0"/>
                          </a:solidFill>
                          <a:effectLst/>
                        </a:rPr>
                        <a:t>xǐshǒujiān</a:t>
                      </a:r>
                      <a:r>
                        <a:rPr lang="fr-FR" altLang="zh-CN" sz="1100" b="1" i="1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fr-FR" altLang="zh-CN" sz="1100" b="1" i="1" dirty="0" err="1">
                          <a:solidFill>
                            <a:srgbClr val="0070C0"/>
                          </a:solidFill>
                          <a:effectLst/>
                        </a:rPr>
                        <a:t>zài</a:t>
                      </a:r>
                      <a:r>
                        <a:rPr lang="fr-FR" altLang="zh-CN" sz="1100" b="1" i="1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fr-FR" altLang="zh-CN" sz="1100" b="1" i="1" dirty="0" err="1">
                          <a:solidFill>
                            <a:srgbClr val="0070C0"/>
                          </a:solidFill>
                          <a:effectLst/>
                        </a:rPr>
                        <a:t>nǎli</a:t>
                      </a:r>
                      <a:endParaRPr lang="zh-CN" altLang="fr-FR" sz="1100" b="1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47145" marR="47145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2924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Happy New </a:t>
                      </a:r>
                      <a:r>
                        <a:rPr lang="fr-FR" sz="1100" b="1" dirty="0" err="1">
                          <a:solidFill>
                            <a:schemeClr val="tx1"/>
                          </a:solidFill>
                          <a:effectLst/>
                        </a:rPr>
                        <a:t>Year</a:t>
                      </a: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!</a:t>
                      </a:r>
                    </a:p>
                  </a:txBody>
                  <a:tcPr marL="47145" marR="47145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 b="1" dirty="0">
                          <a:solidFill>
                            <a:srgbClr val="0070C0"/>
                          </a:solidFill>
                          <a:effectLst/>
                        </a:rPr>
                        <a:t>新年好！ </a:t>
                      </a:r>
                      <a:r>
                        <a:rPr lang="fr-FR" altLang="ja-JP" sz="1100" b="1" dirty="0">
                          <a:solidFill>
                            <a:srgbClr val="0070C0"/>
                          </a:solidFill>
                          <a:effectLst/>
                        </a:rPr>
                        <a:t>- </a:t>
                      </a:r>
                      <a:r>
                        <a:rPr lang="fr-FR" sz="1100" b="1" i="1" dirty="0" err="1">
                          <a:solidFill>
                            <a:srgbClr val="0070C0"/>
                          </a:solidFill>
                          <a:effectLst/>
                        </a:rPr>
                        <a:t>xīnnián</a:t>
                      </a:r>
                      <a:r>
                        <a:rPr lang="fr-FR" sz="1100" b="1" i="1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fr-FR" sz="1100" b="1" i="1" dirty="0" err="1">
                          <a:solidFill>
                            <a:srgbClr val="0070C0"/>
                          </a:solidFill>
                          <a:effectLst/>
                        </a:rPr>
                        <a:t>hǎo</a:t>
                      </a:r>
                      <a:endParaRPr lang="fr-FR" sz="1100" b="1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47145" marR="47145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2924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Happy </a:t>
                      </a:r>
                      <a:r>
                        <a:rPr lang="fr-FR" sz="1100" b="1" dirty="0" err="1">
                          <a:solidFill>
                            <a:schemeClr val="tx1"/>
                          </a:solidFill>
                          <a:effectLst/>
                        </a:rPr>
                        <a:t>birthday</a:t>
                      </a: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!</a:t>
                      </a:r>
                    </a:p>
                  </a:txBody>
                  <a:tcPr marL="47145" marR="47145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 b="1" dirty="0">
                          <a:solidFill>
                            <a:srgbClr val="0070C0"/>
                          </a:solidFill>
                          <a:effectLst/>
                        </a:rPr>
                        <a:t>生日快乐！ </a:t>
                      </a:r>
                      <a:r>
                        <a:rPr lang="fr-FR" altLang="ja-JP" sz="1100" b="1" dirty="0">
                          <a:solidFill>
                            <a:srgbClr val="0070C0"/>
                          </a:solidFill>
                          <a:effectLst/>
                        </a:rPr>
                        <a:t>- </a:t>
                      </a:r>
                      <a:r>
                        <a:rPr lang="fr-FR" sz="1100" b="1" i="1" dirty="0" err="1">
                          <a:solidFill>
                            <a:srgbClr val="0070C0"/>
                          </a:solidFill>
                          <a:effectLst/>
                        </a:rPr>
                        <a:t>shēngrìkuàilè</a:t>
                      </a:r>
                      <a:endParaRPr lang="fr-FR" sz="1100" b="1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47145" marR="47145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2924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Happy </a:t>
                      </a:r>
                      <a:r>
                        <a:rPr lang="fr-FR" sz="1100" b="1" dirty="0" err="1">
                          <a:solidFill>
                            <a:schemeClr val="tx1"/>
                          </a:solidFill>
                          <a:effectLst/>
                        </a:rPr>
                        <a:t>holiday</a:t>
                      </a: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!</a:t>
                      </a:r>
                    </a:p>
                  </a:txBody>
                  <a:tcPr marL="47145" marR="47145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 b="1" dirty="0">
                          <a:solidFill>
                            <a:srgbClr val="0070C0"/>
                          </a:solidFill>
                          <a:effectLst/>
                        </a:rPr>
                        <a:t>节日快乐！ </a:t>
                      </a:r>
                      <a:r>
                        <a:rPr lang="fr-FR" altLang="ja-JP" sz="1100" b="1" dirty="0">
                          <a:solidFill>
                            <a:srgbClr val="0070C0"/>
                          </a:solidFill>
                          <a:effectLst/>
                        </a:rPr>
                        <a:t>- </a:t>
                      </a:r>
                      <a:r>
                        <a:rPr lang="fr-FR" sz="1100" b="1" i="1" dirty="0" err="1">
                          <a:solidFill>
                            <a:srgbClr val="0070C0"/>
                          </a:solidFill>
                          <a:effectLst/>
                        </a:rPr>
                        <a:t>jiérì</a:t>
                      </a:r>
                      <a:r>
                        <a:rPr lang="fr-FR" sz="1100" b="1" i="1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fr-FR" sz="1100" b="1" i="1" dirty="0" err="1">
                          <a:solidFill>
                            <a:srgbClr val="0070C0"/>
                          </a:solidFill>
                          <a:effectLst/>
                        </a:rPr>
                        <a:t>kuàilè</a:t>
                      </a:r>
                      <a:endParaRPr lang="fr-FR" sz="1100" b="1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47145" marR="47145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2924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Congratulations!</a:t>
                      </a:r>
                    </a:p>
                  </a:txBody>
                  <a:tcPr marL="47145" marR="47145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 b="1" dirty="0">
                          <a:solidFill>
                            <a:srgbClr val="0070C0"/>
                          </a:solidFill>
                          <a:effectLst/>
                        </a:rPr>
                        <a:t>祝贺您！ </a:t>
                      </a:r>
                      <a:r>
                        <a:rPr lang="fr-FR" altLang="ja-JP" sz="1100" b="1" dirty="0">
                          <a:solidFill>
                            <a:srgbClr val="0070C0"/>
                          </a:solidFill>
                          <a:effectLst/>
                        </a:rPr>
                        <a:t>- </a:t>
                      </a:r>
                      <a:r>
                        <a:rPr lang="fr-FR" sz="1100" b="1" i="1" dirty="0" err="1">
                          <a:solidFill>
                            <a:srgbClr val="0070C0"/>
                          </a:solidFill>
                          <a:effectLst/>
                        </a:rPr>
                        <a:t>zhùhè</a:t>
                      </a:r>
                      <a:r>
                        <a:rPr lang="fr-FR" sz="1100" b="1" i="1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fr-FR" sz="1100" b="1" i="1" dirty="0" err="1">
                          <a:solidFill>
                            <a:srgbClr val="0070C0"/>
                          </a:solidFill>
                          <a:effectLst/>
                        </a:rPr>
                        <a:t>nín</a:t>
                      </a:r>
                      <a:endParaRPr lang="fr-FR" sz="1100" b="1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47145" marR="47145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cxnSp>
        <p:nvCxnSpPr>
          <p:cNvPr id="8" name="Straight Connector 7"/>
          <p:cNvCxnSpPr/>
          <p:nvPr/>
        </p:nvCxnSpPr>
        <p:spPr>
          <a:xfrm flipH="1" flipV="1">
            <a:off x="4283968" y="127999"/>
            <a:ext cx="72008" cy="662473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C:\Users\Optiplex\Downloads\China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553349"/>
            <a:ext cx="720080" cy="480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2696990"/>
              </p:ext>
            </p:extLst>
          </p:nvPr>
        </p:nvGraphicFramePr>
        <p:xfrm>
          <a:off x="4427984" y="659546"/>
          <a:ext cx="4608512" cy="6081822"/>
        </p:xfrm>
        <a:graphic>
          <a:graphicData uri="http://schemas.openxmlformats.org/drawingml/2006/table">
            <a:tbl>
              <a:tblPr/>
              <a:tblGrid>
                <a:gridCol w="2304256"/>
                <a:gridCol w="2304256"/>
              </a:tblGrid>
              <a:tr h="284874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Hello. How are you?</a:t>
                      </a: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>
                          <a:effectLst/>
                        </a:rPr>
                        <a:t>你好。最近怎么样？ </a:t>
                      </a:r>
                      <a:r>
                        <a:rPr lang="fr-FR" altLang="ja-JP" sz="1100">
                          <a:effectLst/>
                        </a:rPr>
                        <a:t>- </a:t>
                      </a:r>
                      <a:r>
                        <a:rPr lang="fr-FR" sz="1100" i="1">
                          <a:effectLst/>
                        </a:rPr>
                        <a:t>nǐhǎo zuìjìn zěnmeyàng</a:t>
                      </a:r>
                      <a:endParaRPr lang="fr-FR" sz="1100">
                        <a:effectLst/>
                      </a:endParaRP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3508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Hello. I'm fine, thank you</a:t>
                      </a: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fr-FR" sz="1100">
                          <a:effectLst/>
                        </a:rPr>
                        <a:t>我很好，谢谢。 </a:t>
                      </a:r>
                      <a:r>
                        <a:rPr lang="fr-FR" altLang="zh-CN" sz="1100">
                          <a:effectLst/>
                        </a:rPr>
                        <a:t>- </a:t>
                      </a:r>
                      <a:r>
                        <a:rPr lang="fr-FR" altLang="zh-CN" sz="1100" i="1">
                          <a:effectLst/>
                        </a:rPr>
                        <a:t>wǒ hěn hǎo xièxiè</a:t>
                      </a:r>
                      <a:endParaRPr lang="zh-CN" altLang="fr-FR" sz="1100">
                        <a:effectLst/>
                      </a:endParaRP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84874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Do you speak Chinese?</a:t>
                      </a: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>
                          <a:effectLst/>
                        </a:rPr>
                        <a:t>你会说中文吗</a:t>
                      </a:r>
                      <a:r>
                        <a:rPr lang="fr-FR" altLang="ja-JP" sz="1100">
                          <a:effectLst/>
                        </a:rPr>
                        <a:t>? - </a:t>
                      </a:r>
                      <a:r>
                        <a:rPr lang="fr-FR" sz="1100" i="1">
                          <a:effectLst/>
                        </a:rPr>
                        <a:t>nǐ huì shuō Zhōngwén ma?</a:t>
                      </a:r>
                      <a:endParaRPr lang="fr-FR" sz="1100">
                        <a:effectLst/>
                      </a:endParaRP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84874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No, I don't speak Chinese</a:t>
                      </a: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>
                          <a:effectLst/>
                        </a:rPr>
                        <a:t>不</a:t>
                      </a:r>
                      <a:r>
                        <a:rPr lang="fr-FR" altLang="ja-JP" sz="1100">
                          <a:effectLst/>
                        </a:rPr>
                        <a:t>, </a:t>
                      </a:r>
                      <a:r>
                        <a:rPr lang="ja-JP" altLang="fr-FR" sz="1100">
                          <a:effectLst/>
                        </a:rPr>
                        <a:t>我不会说中文 </a:t>
                      </a:r>
                      <a:r>
                        <a:rPr lang="fr-FR" altLang="ja-JP" sz="1100">
                          <a:effectLst/>
                        </a:rPr>
                        <a:t>- </a:t>
                      </a:r>
                      <a:r>
                        <a:rPr lang="fr-FR" sz="1100" i="1">
                          <a:effectLst/>
                        </a:rPr>
                        <a:t>bù wǒ bù huì shuōzhòng wén</a:t>
                      </a:r>
                      <a:endParaRPr lang="fr-FR" sz="1100">
                        <a:effectLst/>
                      </a:endParaRP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3508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Only a little bit</a:t>
                      </a: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>
                          <a:effectLst/>
                        </a:rPr>
                        <a:t>仅仅一点点 </a:t>
                      </a:r>
                      <a:r>
                        <a:rPr lang="fr-FR" altLang="ja-JP" sz="1100">
                          <a:effectLst/>
                        </a:rPr>
                        <a:t>- </a:t>
                      </a:r>
                      <a:r>
                        <a:rPr lang="fr-FR" sz="1100" i="1">
                          <a:effectLst/>
                        </a:rPr>
                        <a:t>jǐnjǐn yīdiǎndiǎn</a:t>
                      </a:r>
                      <a:endParaRPr lang="fr-FR" sz="1100">
                        <a:effectLst/>
                      </a:endParaRP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3508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Where do you come from?</a:t>
                      </a: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fr-FR" sz="1100">
                          <a:effectLst/>
                        </a:rPr>
                        <a:t>你来自哪个国家？ </a:t>
                      </a:r>
                      <a:r>
                        <a:rPr lang="fr-FR" altLang="zh-CN" sz="1100">
                          <a:effectLst/>
                        </a:rPr>
                        <a:t>- </a:t>
                      </a:r>
                      <a:r>
                        <a:rPr lang="fr-FR" altLang="zh-CN" sz="1100" i="1">
                          <a:effectLst/>
                        </a:rPr>
                        <a:t>nǐ láizì nǎge guójiā</a:t>
                      </a:r>
                      <a:endParaRPr lang="zh-CN" altLang="fr-FR" sz="1100">
                        <a:effectLst/>
                      </a:endParaRP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84874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What is your nationality?</a:t>
                      </a: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>
                          <a:effectLst/>
                        </a:rPr>
                        <a:t>你持有哪国国籍？ </a:t>
                      </a:r>
                      <a:r>
                        <a:rPr lang="fr-FR" altLang="ja-JP" sz="1100">
                          <a:effectLst/>
                        </a:rPr>
                        <a:t>- </a:t>
                      </a:r>
                      <a:r>
                        <a:rPr lang="fr-FR" sz="1100" i="1">
                          <a:effectLst/>
                        </a:rPr>
                        <a:t>nǐ chíyǒu nǎ guó guójí</a:t>
                      </a:r>
                      <a:endParaRPr lang="fr-FR" sz="1100">
                        <a:effectLst/>
                      </a:endParaRP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3508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I am English</a:t>
                      </a: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>
                          <a:effectLst/>
                        </a:rPr>
                        <a:t>我是英国人 </a:t>
                      </a:r>
                      <a:r>
                        <a:rPr lang="fr-FR" altLang="ja-JP" sz="1100">
                          <a:effectLst/>
                        </a:rPr>
                        <a:t>- </a:t>
                      </a:r>
                      <a:r>
                        <a:rPr lang="fr-FR" sz="1100" i="1">
                          <a:effectLst/>
                        </a:rPr>
                        <a:t>wǒ shì Yīngguórén</a:t>
                      </a:r>
                      <a:endParaRPr lang="fr-FR" sz="1100">
                        <a:effectLst/>
                      </a:endParaRP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3508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And you, do you live here?</a:t>
                      </a: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>
                          <a:effectLst/>
                        </a:rPr>
                        <a:t>你住在这里吗？ </a:t>
                      </a:r>
                      <a:r>
                        <a:rPr lang="fr-FR" altLang="ja-JP" sz="1100">
                          <a:effectLst/>
                        </a:rPr>
                        <a:t>- </a:t>
                      </a:r>
                      <a:r>
                        <a:rPr lang="fr-FR" sz="1100" i="1">
                          <a:effectLst/>
                        </a:rPr>
                        <a:t>nǐ zhùzài zhèlǐ ma</a:t>
                      </a:r>
                      <a:endParaRPr lang="fr-FR" sz="1100">
                        <a:effectLst/>
                      </a:endParaRP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3508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Yes, I live here</a:t>
                      </a: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fr-FR" sz="1100">
                          <a:effectLst/>
                        </a:rPr>
                        <a:t>对，我住在这里 </a:t>
                      </a:r>
                      <a:r>
                        <a:rPr lang="fr-FR" altLang="zh-CN" sz="1100">
                          <a:effectLst/>
                        </a:rPr>
                        <a:t>- </a:t>
                      </a:r>
                      <a:r>
                        <a:rPr lang="fr-FR" altLang="zh-CN" sz="1100" i="1">
                          <a:effectLst/>
                        </a:rPr>
                        <a:t>duì wǒ zhùzài zhèlǐ</a:t>
                      </a:r>
                      <a:endParaRPr lang="zh-CN" altLang="fr-FR" sz="1100">
                        <a:effectLst/>
                      </a:endParaRP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3508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My name is Sarah, what's your name?</a:t>
                      </a: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>
                          <a:effectLst/>
                        </a:rPr>
                        <a:t>我叫萨拉，你呢？ </a:t>
                      </a:r>
                      <a:r>
                        <a:rPr lang="fr-FR" altLang="ja-JP" sz="1100">
                          <a:effectLst/>
                        </a:rPr>
                        <a:t>- </a:t>
                      </a:r>
                      <a:r>
                        <a:rPr lang="fr-FR" sz="1100" i="1">
                          <a:effectLst/>
                        </a:rPr>
                        <a:t>wǒ jiào sà lā nǐ ne</a:t>
                      </a:r>
                      <a:endParaRPr lang="fr-FR" sz="1100">
                        <a:effectLst/>
                      </a:endParaRP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3508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Julian</a:t>
                      </a: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>
                          <a:effectLst/>
                        </a:rPr>
                        <a:t>我叫朱力安 </a:t>
                      </a:r>
                      <a:r>
                        <a:rPr lang="fr-FR" altLang="ja-JP" sz="1100">
                          <a:effectLst/>
                        </a:rPr>
                        <a:t>- </a:t>
                      </a:r>
                      <a:r>
                        <a:rPr lang="fr-FR" sz="1100" i="1">
                          <a:effectLst/>
                        </a:rPr>
                        <a:t>wǒ jiào zhū lì ān</a:t>
                      </a:r>
                      <a:endParaRPr lang="fr-FR" sz="1100">
                        <a:effectLst/>
                      </a:endParaRP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84874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What are you doing here?</a:t>
                      </a: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>
                          <a:effectLst/>
                        </a:rPr>
                        <a:t>你在这里干什么？ </a:t>
                      </a:r>
                      <a:r>
                        <a:rPr lang="fr-FR" altLang="ja-JP" sz="1100">
                          <a:effectLst/>
                        </a:rPr>
                        <a:t>- </a:t>
                      </a:r>
                      <a:r>
                        <a:rPr lang="fr-FR" sz="1100" i="1">
                          <a:effectLst/>
                        </a:rPr>
                        <a:t>nǐ zài zhèlǐ gànshénme</a:t>
                      </a:r>
                      <a:endParaRPr lang="fr-FR" sz="1100">
                        <a:effectLst/>
                      </a:endParaRP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3508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I am on holiday</a:t>
                      </a: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>
                          <a:effectLst/>
                        </a:rPr>
                        <a:t>我在休假 </a:t>
                      </a:r>
                      <a:r>
                        <a:rPr lang="fr-FR" altLang="ja-JP" sz="1100">
                          <a:effectLst/>
                        </a:rPr>
                        <a:t>- </a:t>
                      </a:r>
                      <a:r>
                        <a:rPr lang="fr-FR" sz="1100" i="1">
                          <a:effectLst/>
                        </a:rPr>
                        <a:t>wǒ zài xiūjià</a:t>
                      </a:r>
                      <a:endParaRPr lang="fr-FR" sz="1100">
                        <a:effectLst/>
                      </a:endParaRP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3508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We are on holiday</a:t>
                      </a: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>
                          <a:effectLst/>
                        </a:rPr>
                        <a:t>我们在休假 </a:t>
                      </a:r>
                      <a:r>
                        <a:rPr lang="fr-FR" altLang="ja-JP" sz="1100">
                          <a:effectLst/>
                        </a:rPr>
                        <a:t>- </a:t>
                      </a:r>
                      <a:r>
                        <a:rPr lang="fr-FR" sz="1100" i="1">
                          <a:effectLst/>
                        </a:rPr>
                        <a:t>wǒmen zài xiūjià</a:t>
                      </a:r>
                      <a:endParaRPr lang="fr-FR" sz="1100">
                        <a:effectLst/>
                      </a:endParaRP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3508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I am on a business trip</a:t>
                      </a: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>
                          <a:effectLst/>
                        </a:rPr>
                        <a:t>我在出差 </a:t>
                      </a:r>
                      <a:r>
                        <a:rPr lang="fr-FR" altLang="ja-JP" sz="1100">
                          <a:effectLst/>
                        </a:rPr>
                        <a:t>- </a:t>
                      </a:r>
                      <a:r>
                        <a:rPr lang="fr-FR" sz="1100" i="1">
                          <a:effectLst/>
                        </a:rPr>
                        <a:t>wǒ zài chūchāi</a:t>
                      </a:r>
                      <a:endParaRPr lang="fr-FR" sz="1100">
                        <a:effectLst/>
                      </a:endParaRP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3508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I work here</a:t>
                      </a: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>
                          <a:effectLst/>
                        </a:rPr>
                        <a:t>我在这里工作 </a:t>
                      </a:r>
                      <a:r>
                        <a:rPr lang="fr-FR" altLang="ja-JP" sz="1100">
                          <a:effectLst/>
                        </a:rPr>
                        <a:t>- </a:t>
                      </a:r>
                      <a:r>
                        <a:rPr lang="fr-FR" sz="1100" i="1">
                          <a:effectLst/>
                        </a:rPr>
                        <a:t>wǒ zài zhèlǐ gōngzuò</a:t>
                      </a:r>
                      <a:endParaRPr lang="fr-FR" sz="1100">
                        <a:effectLst/>
                      </a:endParaRP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84874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We work here</a:t>
                      </a: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>
                          <a:effectLst/>
                        </a:rPr>
                        <a:t>我们在这里工作 </a:t>
                      </a:r>
                      <a:r>
                        <a:rPr lang="fr-FR" altLang="ja-JP" sz="1100">
                          <a:effectLst/>
                        </a:rPr>
                        <a:t>- </a:t>
                      </a:r>
                      <a:r>
                        <a:rPr lang="fr-FR" sz="1100" i="1">
                          <a:effectLst/>
                        </a:rPr>
                        <a:t>wǒmen zài zhèlǐ gōngzuò</a:t>
                      </a:r>
                      <a:endParaRPr lang="fr-FR" sz="1100">
                        <a:effectLst/>
                      </a:endParaRP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84874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Where are the good places to go out and eat?</a:t>
                      </a: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>
                          <a:effectLst/>
                        </a:rPr>
                        <a:t>哪里有比较好的餐厅？ </a:t>
                      </a:r>
                      <a:r>
                        <a:rPr lang="fr-FR" altLang="ja-JP" sz="1100">
                          <a:effectLst/>
                        </a:rPr>
                        <a:t>- </a:t>
                      </a:r>
                      <a:r>
                        <a:rPr lang="fr-FR" sz="1100" i="1">
                          <a:effectLst/>
                        </a:rPr>
                        <a:t>nǎli yǒu bǐjiào hǎo de cāntīng</a:t>
                      </a:r>
                      <a:endParaRPr lang="fr-FR" sz="1100">
                        <a:effectLst/>
                      </a:endParaRP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84874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Is there a museum in the neighbourhood?</a:t>
                      </a: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>
                          <a:effectLst/>
                        </a:rPr>
                        <a:t>附近有博物馆吗？ </a:t>
                      </a:r>
                      <a:r>
                        <a:rPr lang="fr-FR" altLang="ja-JP" sz="1100">
                          <a:effectLst/>
                        </a:rPr>
                        <a:t>- </a:t>
                      </a:r>
                      <a:r>
                        <a:rPr lang="fr-FR" sz="1100" i="1">
                          <a:effectLst/>
                        </a:rPr>
                        <a:t>fùjìn yǒu bówùguǎn ma</a:t>
                      </a:r>
                      <a:endParaRPr lang="fr-FR" sz="1100">
                        <a:effectLst/>
                      </a:endParaRP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84874"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Where could I get an internet connection?</a:t>
                      </a: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fr-FR" sz="1100" dirty="0">
                          <a:effectLst/>
                        </a:rPr>
                        <a:t>到哪里能上网？ </a:t>
                      </a:r>
                      <a:r>
                        <a:rPr lang="fr-FR" altLang="ja-JP" sz="1100" dirty="0">
                          <a:effectLst/>
                        </a:rPr>
                        <a:t>- </a:t>
                      </a:r>
                      <a:r>
                        <a:rPr lang="fr-FR" sz="1100" i="1" dirty="0" err="1">
                          <a:effectLst/>
                        </a:rPr>
                        <a:t>dào</a:t>
                      </a:r>
                      <a:r>
                        <a:rPr lang="fr-FR" sz="1100" i="1" dirty="0">
                          <a:effectLst/>
                        </a:rPr>
                        <a:t> </a:t>
                      </a:r>
                      <a:r>
                        <a:rPr lang="fr-FR" sz="1100" i="1" dirty="0" err="1">
                          <a:effectLst/>
                        </a:rPr>
                        <a:t>nǎli</a:t>
                      </a:r>
                      <a:r>
                        <a:rPr lang="fr-FR" sz="1100" i="1" dirty="0">
                          <a:effectLst/>
                        </a:rPr>
                        <a:t> </a:t>
                      </a:r>
                      <a:r>
                        <a:rPr lang="fr-FR" sz="1100" i="1" dirty="0" err="1">
                          <a:effectLst/>
                        </a:rPr>
                        <a:t>néng</a:t>
                      </a:r>
                      <a:r>
                        <a:rPr lang="fr-FR" sz="1100" i="1" dirty="0">
                          <a:effectLst/>
                        </a:rPr>
                        <a:t> </a:t>
                      </a:r>
                      <a:r>
                        <a:rPr lang="fr-FR" sz="1100" i="1" dirty="0" err="1">
                          <a:effectLst/>
                        </a:rPr>
                        <a:t>shàngwǎng</a:t>
                      </a:r>
                      <a:endParaRPr lang="fr-FR" sz="1100" dirty="0">
                        <a:effectLst/>
                      </a:endParaRPr>
                    </a:p>
                  </a:txBody>
                  <a:tcPr marL="42141" marR="42141" marT="21071" marB="210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73777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4936</Words>
  <Application>Microsoft Office PowerPoint</Application>
  <PresentationFormat>On-screen Show (4:3)</PresentationFormat>
  <Paragraphs>1235</Paragraphs>
  <Slides>14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Optiplex</dc:creator>
  <cp:lastModifiedBy>Optiplex</cp:lastModifiedBy>
  <cp:revision>1</cp:revision>
  <dcterms:created xsi:type="dcterms:W3CDTF">2017-09-06T16:30:49Z</dcterms:created>
  <dcterms:modified xsi:type="dcterms:W3CDTF">2017-09-06T16:31:13Z</dcterms:modified>
</cp:coreProperties>
</file>